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mp" ContentType="image/p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1" r:id="rId4"/>
  </p:sldMasterIdLst>
  <p:notesMasterIdLst>
    <p:notesMasterId r:id="rId24"/>
  </p:notesMasterIdLst>
  <p:sldIdLst>
    <p:sldId id="2398" r:id="rId5"/>
    <p:sldId id="272" r:id="rId6"/>
    <p:sldId id="2382" r:id="rId7"/>
    <p:sldId id="2368" r:id="rId8"/>
    <p:sldId id="2384" r:id="rId9"/>
    <p:sldId id="2385" r:id="rId10"/>
    <p:sldId id="2386" r:id="rId11"/>
    <p:sldId id="2388" r:id="rId12"/>
    <p:sldId id="2389" r:id="rId13"/>
    <p:sldId id="2390" r:id="rId14"/>
    <p:sldId id="2391" r:id="rId15"/>
    <p:sldId id="2392" r:id="rId16"/>
    <p:sldId id="2393" r:id="rId17"/>
    <p:sldId id="2394" r:id="rId18"/>
    <p:sldId id="2396" r:id="rId19"/>
    <p:sldId id="2395" r:id="rId20"/>
    <p:sldId id="2397" r:id="rId21"/>
    <p:sldId id="575" r:id="rId22"/>
    <p:sldId id="270" r:id="rId23"/>
  </p:sldIdLst>
  <p:sldSz cx="9144000" cy="5143500" type="screen16x9"/>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4137836E-1DA5-4E9A-AF0E-099E0A6352D4}">
          <p14:sldIdLst/>
        </p14:section>
        <p14:section name="COVERS" id="{AA0CEDE6-2135-4799-98EF-4131C95B8BB2}">
          <p14:sldIdLst>
            <p14:sldId id="2398"/>
            <p14:sldId id="272"/>
            <p14:sldId id="2382"/>
            <p14:sldId id="2368"/>
            <p14:sldId id="2384"/>
            <p14:sldId id="2385"/>
            <p14:sldId id="2386"/>
            <p14:sldId id="2388"/>
            <p14:sldId id="2389"/>
            <p14:sldId id="2390"/>
            <p14:sldId id="2391"/>
            <p14:sldId id="2392"/>
            <p14:sldId id="2393"/>
            <p14:sldId id="2394"/>
            <p14:sldId id="2396"/>
            <p14:sldId id="2395"/>
            <p14:sldId id="2397"/>
            <p14:sldId id="575"/>
            <p14:sldId id="27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lrika Vintmyr" initials="UV" lastIdx="16" clrIdx="0"/>
  <p:cmAuthor id="2" name="Leif Lerner" initials="LL" lastIdx="21" clrIdx="1">
    <p:extLst>
      <p:ext uri="{19B8F6BF-5375-455C-9EA6-DF929625EA0E}">
        <p15:presenceInfo xmlns:p15="http://schemas.microsoft.com/office/powerpoint/2012/main" userId="81d1aeea11df8b86" providerId="Windows Live"/>
      </p:ext>
    </p:extLst>
  </p:cmAuthor>
  <p:cmAuthor id="3" name="CALLERT Eva" initials="CE" lastIdx="6" clrIdx="2">
    <p:extLst>
      <p:ext uri="{19B8F6BF-5375-455C-9EA6-DF929625EA0E}">
        <p15:presenceInfo xmlns:p15="http://schemas.microsoft.com/office/powerpoint/2012/main" userId="CALLERT Eva" providerId="None"/>
      </p:ext>
    </p:extLst>
  </p:cmAuthor>
  <p:cmAuthor id="4" name="JOHANSSON Jenny" initials="JJ" lastIdx="14" clrIdx="3">
    <p:extLst>
      <p:ext uri="{19B8F6BF-5375-455C-9EA6-DF929625EA0E}">
        <p15:presenceInfo xmlns:p15="http://schemas.microsoft.com/office/powerpoint/2012/main" userId="JOHANSSON Jenn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A8"/>
    <a:srgbClr val="DC5F13"/>
    <a:srgbClr val="57C8E7"/>
    <a:srgbClr val="00AF41"/>
    <a:srgbClr val="16A085"/>
    <a:srgbClr val="9BBB59"/>
    <a:srgbClr val="F39C12"/>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5" autoAdjust="0"/>
    <p:restoredTop sz="90283" autoAdjust="0"/>
  </p:normalViewPr>
  <p:slideViewPr>
    <p:cSldViewPr snapToGrid="0" snapToObjects="1">
      <p:cViewPr varScale="1">
        <p:scale>
          <a:sx n="80" d="100"/>
          <a:sy n="80" d="100"/>
        </p:scale>
        <p:origin x="788" y="44"/>
      </p:cViewPr>
      <p:guideLst>
        <p:guide orient="horz" pos="162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70" d="100"/>
          <a:sy n="70" d="100"/>
        </p:scale>
        <p:origin x="2547" y="5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A4ADAB-69A7-4ECB-8526-5AF28AD045EC}" type="datetimeFigureOut">
              <a:rPr lang="it-IT" smtClean="0"/>
              <a:t>01/12/2020</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4F470D-7F1C-4980-BC3A-CDF24D582643}" type="slidenum">
              <a:rPr lang="it-IT" smtClean="0"/>
              <a:t>‹#›</a:t>
            </a:fld>
            <a:endParaRPr lang="it-IT"/>
          </a:p>
        </p:txBody>
      </p:sp>
    </p:spTree>
    <p:extLst>
      <p:ext uri="{BB962C8B-B14F-4D97-AF65-F5344CB8AC3E}">
        <p14:creationId xmlns:p14="http://schemas.microsoft.com/office/powerpoint/2010/main" val="3683059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Syftet med den här presentationen är att bidra till förändring! Presentationen ger en överblick över vad vi –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Chiesi</a:t>
            </a:r>
            <a:r>
              <a:rPr lang="sv-SE" sz="1800" dirty="0">
                <a:effectLst/>
                <a:latin typeface="Calibri" panose="020F0502020204030204" pitchFamily="34" charset="0"/>
                <a:ea typeface="Calibri" panose="020F0502020204030204" pitchFamily="34" charset="0"/>
                <a:cs typeface="Times New Roman" panose="02020603050405020304" pitchFamily="18" charset="0"/>
              </a:rPr>
              <a:t> - förväntar oss av oss själva men också vad vi förväntar oss av våra affärspartners när det gäller hållbarhet. Målgruppen för presentationen är därför såväl leverantörer, anställda som andra människor eller företag som handlar med oss. Detta är en introduktion men vi förväntar oss att våra största leverantörer noggrant läser hela Koden för ömsesidigt beroende.</a:t>
            </a: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1</a:t>
            </a:fld>
            <a:endParaRPr lang="it-IT"/>
          </a:p>
        </p:txBody>
      </p:sp>
    </p:spTree>
    <p:extLst>
      <p:ext uri="{BB962C8B-B14F-4D97-AF65-F5344CB8AC3E}">
        <p14:creationId xmlns:p14="http://schemas.microsoft.com/office/powerpoint/2010/main" val="4205506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Ansvarsfull konsumtion och produktion</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Vi ska inrätta processer som inte skadar miljön och som säkerställer en säker hantering, förflyttning, lagring, bortskaffande, återvinning, återanvändning eller hantering av råvaror och avfall. Vi är ansvarsfulla i vår användning av kemikalier. Vi ska ha system för att säkerställa en säker hantering av avloppsvatten. Vi agerar på ett miljömässigt ansvarsfullt sätt och vi ska begränsa användningen av energi, av knappa resurser och av naturresurser som är föremål för kontinuerlig utarmning (som t.ex. rent vatten).</a:t>
            </a: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10</a:t>
            </a:fld>
            <a:endParaRPr lang="it-IT"/>
          </a:p>
        </p:txBody>
      </p:sp>
    </p:spTree>
    <p:extLst>
      <p:ext uri="{BB962C8B-B14F-4D97-AF65-F5344CB8AC3E}">
        <p14:creationId xmlns:p14="http://schemas.microsoft.com/office/powerpoint/2010/main" val="1583696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Vi ska vara öppna och dela information om vår miljöpåverkan. Vi inom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Chiesi</a:t>
            </a:r>
            <a:r>
              <a:rPr lang="sv-SE" sz="1800" dirty="0">
                <a:effectLst/>
                <a:latin typeface="Calibri" panose="020F0502020204030204" pitchFamily="34" charset="0"/>
                <a:ea typeface="Calibri" panose="020F0502020204030204" pitchFamily="34" charset="0"/>
                <a:cs typeface="Times New Roman" panose="02020603050405020304" pitchFamily="18" charset="0"/>
              </a:rPr>
              <a:t> och våra partners har  en god dialog där vi talar öppet om problem eller svårigheter med att tillämpa denna uppförandekod. Som partner ska vi också vara tillgängliga för externa granskningar från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Chiesi</a:t>
            </a:r>
            <a:r>
              <a:rPr lang="sv-SE" sz="1800" dirty="0">
                <a:effectLst/>
                <a:latin typeface="Calibri" panose="020F0502020204030204" pitchFamily="34" charset="0"/>
                <a:ea typeface="Calibri" panose="020F0502020204030204" pitchFamily="34" charset="0"/>
                <a:cs typeface="Times New Roman" panose="02020603050405020304" pitchFamily="18" charset="0"/>
              </a:rPr>
              <a:t> eller någon annan tredje part för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Chiesis</a:t>
            </a:r>
            <a:r>
              <a:rPr lang="sv-SE" sz="1800" dirty="0">
                <a:effectLst/>
                <a:latin typeface="Calibri" panose="020F0502020204030204" pitchFamily="34" charset="0"/>
                <a:ea typeface="Calibri" panose="020F0502020204030204" pitchFamily="34" charset="0"/>
                <a:cs typeface="Times New Roman" panose="02020603050405020304" pitchFamily="18" charset="0"/>
              </a:rPr>
              <a:t> räkning för att verifiera efterlevnaden och implementeringen i praktiken av de principer som rapporteras i detta dokument. Vi ska arbeta tillsammans för att optimera granskningarna av våra aktiviteter, anläggningar eller laboratorier genom ett öppet och kontinuerligt informationsutbyte.  </a:t>
            </a: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11</a:t>
            </a:fld>
            <a:endParaRPr lang="it-IT"/>
          </a:p>
        </p:txBody>
      </p:sp>
    </p:spTree>
    <p:extLst>
      <p:ext uri="{BB962C8B-B14F-4D97-AF65-F5344CB8AC3E}">
        <p14:creationId xmlns:p14="http://schemas.microsoft.com/office/powerpoint/2010/main" val="1613267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Klimat. Detta handlar om att vi ska ha system för att kartlägga, övervaka och hantera alla utsläpp på ett öppet sätt. Vi ska gradvis minska vårt koldioxidavtryck för att aktivt minska den globala negativa klimatpåverkan och begränsa användningen av energi och knappa resurser så mycket som möjligt</a:t>
            </a: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12</a:t>
            </a:fld>
            <a:endParaRPr lang="it-IT"/>
          </a:p>
        </p:txBody>
      </p:sp>
    </p:spTree>
    <p:extLst>
      <p:ext uri="{BB962C8B-B14F-4D97-AF65-F5344CB8AC3E}">
        <p14:creationId xmlns:p14="http://schemas.microsoft.com/office/powerpoint/2010/main" val="3977264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Ekosystem och biologisk mångfald.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Vi ska förebygga och minska oavsiktliga spill och utsläpp i miljön. Vi respekterar djur. Alla företag som utför djurförsök ska främja djurens välfärd genom att säkerställa att alla djur under deras vård har tillgång till mat, vatten, adekvat boende mm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Vi ska identifiera, adressera och mildra alla risker relaterade till gruvdrift av mineraler som härrör från regioner med hög risk, dvs områden som t.ex. befinner sig i konflikt eller där övergrepp mot de mänskliga rättigheterna sker.</a:t>
            </a: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13</a:t>
            </a:fld>
            <a:endParaRPr lang="it-IT"/>
          </a:p>
        </p:txBody>
      </p:sp>
    </p:spTree>
    <p:extLst>
      <p:ext uri="{BB962C8B-B14F-4D97-AF65-F5344CB8AC3E}">
        <p14:creationId xmlns:p14="http://schemas.microsoft.com/office/powerpoint/2010/main" val="3020969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Vårt bidrag till det globala hållbarhetsmålet 16, fredliga och inkluderande samhällen, består bl.a. av:</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Att vi agerar med integritet och bedriver vår verksamhet på ett etiskt sätt. Vi ska snabbt och tydligt förklara alla intressekonflikter som kan påverka verksamheten. Vi ska ha mekanismer för att spåra anställdas eller andra intressenters klagomål eller problem med bristande efterlevnad mot interna och externa förpliktelser och åtaganden. Vi ska följa alla tillämpliga miljöföreskrifter. Vi ska utforma och genomföra övergripande interna policyer och rutiner för hantering av alla relevanta miljöfrågor</a:t>
            </a: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14</a:t>
            </a:fld>
            <a:endParaRPr lang="it-IT"/>
          </a:p>
        </p:txBody>
      </p:sp>
    </p:spTree>
    <p:extLst>
      <p:ext uri="{BB962C8B-B14F-4D97-AF65-F5344CB8AC3E}">
        <p14:creationId xmlns:p14="http://schemas.microsoft.com/office/powerpoint/2010/main" val="1784929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Vi tar inte emot eller betalar mutor eller andra olämpliga ekonomiska eller materiella transaktioner.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Vi har rättvisa och etiska system för anställning. Vi ska ge våra anställda en skriftlig kopia av deras anställningsavtal. Vi ska skydda integriteten för vårt företag, våra anställda, patienter eller genom att skydda all konfidentiell information eller känsliga personuppgifter som vi har tillgång till.</a:t>
            </a: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15</a:t>
            </a:fld>
            <a:endParaRPr lang="it-IT"/>
          </a:p>
        </p:txBody>
      </p:sp>
    </p:spTree>
    <p:extLst>
      <p:ext uri="{BB962C8B-B14F-4D97-AF65-F5344CB8AC3E}">
        <p14:creationId xmlns:p14="http://schemas.microsoft.com/office/powerpoint/2010/main" val="3132119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Slutligen så vårt bidrag till det sista SDG-målet: mål 17, partnerskap:</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Vi ska utvidga tillämpningsområdet för uppförandekoden genom att påverka våra leverantörer och andra partners att genomföra de principer som beskrivits ovan och i koden. Syftet är att säkerställa att leverantörer av produkter och tjänster också ska uppfylla principerna i sina leverantörskedjor.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Chiesi</a:t>
            </a:r>
            <a:r>
              <a:rPr lang="sv-SE" sz="1800" dirty="0">
                <a:effectLst/>
                <a:latin typeface="Calibri" panose="020F0502020204030204" pitchFamily="34" charset="0"/>
                <a:ea typeface="Calibri" panose="020F0502020204030204" pitchFamily="34" charset="0"/>
                <a:cs typeface="Times New Roman" panose="02020603050405020304" pitchFamily="18" charset="0"/>
              </a:rPr>
              <a:t>-leverantörer förväntas därför informera sina egna leverantörer av produkter och tjänster om de standarder som anges i uppförandekoden.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Chiesi</a:t>
            </a:r>
            <a:r>
              <a:rPr lang="sv-SE" sz="1800" dirty="0">
                <a:effectLst/>
                <a:latin typeface="Calibri" panose="020F0502020204030204" pitchFamily="34" charset="0"/>
                <a:ea typeface="Calibri" panose="020F0502020204030204" pitchFamily="34" charset="0"/>
                <a:cs typeface="Times New Roman" panose="02020603050405020304" pitchFamily="18" charset="0"/>
              </a:rPr>
              <a:t> ska också se till att leverantörer av produkter och tjänster uppfyller dessa standarder. Vi ska kommunicera principerna för koden till våra anställda</a:t>
            </a: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16</a:t>
            </a:fld>
            <a:endParaRPr lang="it-IT"/>
          </a:p>
        </p:txBody>
      </p:sp>
    </p:spTree>
    <p:extLst>
      <p:ext uri="{BB962C8B-B14F-4D97-AF65-F5344CB8AC3E}">
        <p14:creationId xmlns:p14="http://schemas.microsoft.com/office/powerpoint/2010/main" val="118025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Tack för att du lyssnat! Om du vill ha mer information eller om det finns något i den här presentationen som du inte förstår, ber vi dig läsa koden för ömsesidigt beroende eller prata med någon på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Chiesi</a:t>
            </a:r>
            <a:r>
              <a:rPr lang="sv-SE" sz="1800" dirty="0">
                <a:effectLst/>
                <a:latin typeface="Calibri" panose="020F0502020204030204" pitchFamily="34" charset="0"/>
                <a:ea typeface="Calibri" panose="020F0502020204030204" pitchFamily="34" charset="0"/>
                <a:cs typeface="Times New Roman" panose="02020603050405020304" pitchFamily="18" charset="0"/>
              </a:rPr>
              <a:t>. Om du inte håller med om något eller inte kan efterleva ambitionerna som uttrycks i denna i denna presentation eller i koden måste du också kontakta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Chiesi</a:t>
            </a:r>
            <a:r>
              <a:rPr lang="sv-SE" sz="1800" dirty="0">
                <a:effectLst/>
                <a:latin typeface="Calibri" panose="020F0502020204030204" pitchFamily="34" charset="0"/>
                <a:ea typeface="Calibri" panose="020F0502020204030204" pitchFamily="34" charset="0"/>
                <a:cs typeface="Times New Roman" panose="02020603050405020304" pitchFamily="18" charset="0"/>
              </a:rPr>
              <a:t> för att diskutera vidare.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Hållbarhet är inte alltid lätt - det är därför vi måste samarbeta och lära av varandra!</a:t>
            </a: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17</a:t>
            </a:fld>
            <a:endParaRPr lang="it-IT"/>
          </a:p>
        </p:txBody>
      </p:sp>
    </p:spTree>
    <p:extLst>
      <p:ext uri="{BB962C8B-B14F-4D97-AF65-F5344CB8AC3E}">
        <p14:creationId xmlns:p14="http://schemas.microsoft.com/office/powerpoint/2010/main" val="4001943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These</a:t>
            </a:r>
            <a:r>
              <a:rPr lang="sv-SE" dirty="0"/>
              <a:t> </a:t>
            </a:r>
            <a:r>
              <a:rPr lang="sv-SE" dirty="0" err="1"/>
              <a:t>are</a:t>
            </a:r>
            <a:r>
              <a:rPr lang="sv-SE" dirty="0"/>
              <a:t> </a:t>
            </a:r>
            <a:r>
              <a:rPr lang="sv-SE" dirty="0" err="1"/>
              <a:t>Chiesi</a:t>
            </a:r>
            <a:r>
              <a:rPr lang="sv-SE" dirty="0"/>
              <a:t> Nordics </a:t>
            </a:r>
            <a:r>
              <a:rPr lang="sv-SE" dirty="0" err="1"/>
              <a:t>Sustainability</a:t>
            </a:r>
            <a:r>
              <a:rPr lang="sv-SE" dirty="0"/>
              <a:t> </a:t>
            </a:r>
            <a:r>
              <a:rPr lang="sv-SE" dirty="0" err="1"/>
              <a:t>goals</a:t>
            </a:r>
            <a:r>
              <a:rPr lang="sv-SE" dirty="0"/>
              <a:t> 2020-2022. </a:t>
            </a:r>
            <a:r>
              <a:rPr lang="sv-SE" dirty="0" err="1"/>
              <a:t>They</a:t>
            </a:r>
            <a:r>
              <a:rPr lang="sv-SE" dirty="0"/>
              <a:t> </a:t>
            </a:r>
            <a:r>
              <a:rPr lang="sv-SE" dirty="0" err="1"/>
              <a:t>are</a:t>
            </a:r>
            <a:r>
              <a:rPr lang="sv-SE" dirty="0"/>
              <a:t> </a:t>
            </a:r>
            <a:r>
              <a:rPr lang="sv-SE" dirty="0" err="1"/>
              <a:t>grouped</a:t>
            </a:r>
            <a:r>
              <a:rPr lang="sv-SE" dirty="0"/>
              <a:t> </a:t>
            </a:r>
            <a:r>
              <a:rPr lang="sv-SE" dirty="0" err="1"/>
              <a:t>according</a:t>
            </a:r>
            <a:r>
              <a:rPr lang="sv-SE" dirty="0"/>
              <a:t> to 4 focus areas </a:t>
            </a:r>
            <a:r>
              <a:rPr lang="sv-SE" dirty="0" err="1"/>
              <a:t>that</a:t>
            </a:r>
            <a:r>
              <a:rPr lang="sv-SE" dirty="0"/>
              <a:t> </a:t>
            </a:r>
            <a:r>
              <a:rPr lang="sv-SE" dirty="0" err="1"/>
              <a:t>Chiesi</a:t>
            </a:r>
            <a:r>
              <a:rPr lang="sv-SE" dirty="0"/>
              <a:t> has: Planet, Patients, Partnership and </a:t>
            </a:r>
            <a:r>
              <a:rPr lang="sv-SE" dirty="0" err="1"/>
              <a:t>People</a:t>
            </a:r>
            <a:r>
              <a:rPr lang="sv-SE" dirty="0"/>
              <a:t> </a:t>
            </a:r>
          </a:p>
        </p:txBody>
      </p:sp>
      <p:sp>
        <p:nvSpPr>
          <p:cNvPr id="4" name="Platshållare för bildnummer 3"/>
          <p:cNvSpPr>
            <a:spLocks noGrp="1"/>
          </p:cNvSpPr>
          <p:nvPr>
            <p:ph type="sldNum" sz="quarter" idx="5"/>
          </p:nvPr>
        </p:nvSpPr>
        <p:spPr/>
        <p:txBody>
          <a:bodyPr/>
          <a:lstStyle/>
          <a:p>
            <a:fld id="{844F470D-7F1C-4980-BC3A-CDF24D582643}" type="slidenum">
              <a:rPr lang="it-IT" smtClean="0"/>
              <a:t>18</a:t>
            </a:fld>
            <a:endParaRPr lang="it-IT"/>
          </a:p>
        </p:txBody>
      </p:sp>
    </p:spTree>
    <p:extLst>
      <p:ext uri="{BB962C8B-B14F-4D97-AF65-F5344CB8AC3E}">
        <p14:creationId xmlns:p14="http://schemas.microsoft.com/office/powerpoint/2010/main" val="3678893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Chiesi</a:t>
            </a:r>
            <a:r>
              <a:rPr lang="sv-SE" sz="1800" dirty="0">
                <a:effectLst/>
                <a:latin typeface="Calibri" panose="020F0502020204030204" pitchFamily="34" charset="0"/>
                <a:ea typeface="Calibri" panose="020F0502020204030204" pitchFamily="34" charset="0"/>
                <a:cs typeface="Times New Roman" panose="02020603050405020304" pitchFamily="18" charset="0"/>
              </a:rPr>
              <a:t> har beslutat att vi vill vara en del av lösningen, inte problemet. Vi vill inspirera andra och lära av dom bästa. Agenda 2030 för hållbar utveckling är vår färdplan och vår B-</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Corp</a:t>
            </a:r>
            <a:r>
              <a:rPr lang="sv-SE" sz="1800" dirty="0">
                <a:effectLst/>
                <a:latin typeface="Calibri" panose="020F0502020204030204" pitchFamily="34" charset="0"/>
                <a:ea typeface="Calibri" panose="020F0502020204030204" pitchFamily="34" charset="0"/>
                <a:cs typeface="Times New Roman" panose="02020603050405020304" pitchFamily="18" charset="0"/>
              </a:rPr>
              <a:t>-certifiering är ett verktyg som hjälper oss på vägen.</a:t>
            </a: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2</a:t>
            </a:fld>
            <a:endParaRPr lang="it-IT"/>
          </a:p>
        </p:txBody>
      </p:sp>
    </p:spTree>
    <p:extLst>
      <p:ext uri="{BB962C8B-B14F-4D97-AF65-F5344CB8AC3E}">
        <p14:creationId xmlns:p14="http://schemas.microsoft.com/office/powerpoint/2010/main" val="1703974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Vår kod för ömsesidigt beroende handlar såväl om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Chiesi</a:t>
            </a:r>
            <a:r>
              <a:rPr lang="sv-SE" sz="1800" dirty="0">
                <a:effectLst/>
                <a:latin typeface="Calibri" panose="020F0502020204030204" pitchFamily="34" charset="0"/>
                <a:ea typeface="Calibri" panose="020F0502020204030204" pitchFamily="34" charset="0"/>
                <a:cs typeface="Times New Roman" panose="02020603050405020304" pitchFamily="18" charset="0"/>
              </a:rPr>
              <a:t> som de företag som ingår i vårt ekosystem. Koden betonar hur nödvändigt och brådskande det är att agera, med medvetenheten om att var och en av oss är nödvändig för den andra och att vi alla har ett ansvar för kommande generationer.</a:t>
            </a: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3</a:t>
            </a:fld>
            <a:endParaRPr lang="it-IT"/>
          </a:p>
        </p:txBody>
      </p:sp>
    </p:spTree>
    <p:extLst>
      <p:ext uri="{BB962C8B-B14F-4D97-AF65-F5344CB8AC3E}">
        <p14:creationId xmlns:p14="http://schemas.microsoft.com/office/powerpoint/2010/main" val="273954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93700" y="692150"/>
            <a:ext cx="6096000" cy="3429000"/>
          </a:xfrm>
        </p:spPr>
      </p:sp>
      <p:sp>
        <p:nvSpPr>
          <p:cNvPr id="3" name="Segnaposto note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Våra målsättningar tar sin utgångspunkt i värderingarna tillit, kvalitet, rättvisa, ansvarsutkrävande och transparens. Som ett B-</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corp</a:t>
            </a:r>
            <a:r>
              <a:rPr lang="sv-SE" sz="1800" dirty="0">
                <a:effectLst/>
                <a:latin typeface="Calibri" panose="020F0502020204030204" pitchFamily="34" charset="0"/>
                <a:ea typeface="Calibri" panose="020F0502020204030204" pitchFamily="34" charset="0"/>
                <a:cs typeface="Times New Roman" panose="02020603050405020304" pitchFamily="18" charset="0"/>
              </a:rPr>
              <a:t> certifierat företag är vi inspirerade av B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Corp</a:t>
            </a:r>
            <a:r>
              <a:rPr lang="sv-SE" sz="1800" dirty="0">
                <a:effectLst/>
                <a:latin typeface="Calibri" panose="020F0502020204030204" pitchFamily="34" charset="0"/>
                <a:ea typeface="Calibri" panose="020F0502020204030204" pitchFamily="34" charset="0"/>
                <a:cs typeface="Times New Roman" panose="02020603050405020304" pitchFamily="18" charset="0"/>
              </a:rPr>
              <a:t>-rörelsen, FN: s SDG och ILOs riktlinjer och slutligen av det läkemedelsspecifika PSCI-initiativet. Kraven i koden är uppbyggda kring  9 av FNs 17 globala mål som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Chiesi</a:t>
            </a:r>
            <a:r>
              <a:rPr lang="sv-SE" sz="1800" dirty="0">
                <a:effectLst/>
                <a:latin typeface="Calibri" panose="020F0502020204030204" pitchFamily="34" charset="0"/>
                <a:ea typeface="Calibri" panose="020F0502020204030204" pitchFamily="34" charset="0"/>
                <a:cs typeface="Times New Roman" panose="02020603050405020304" pitchFamily="18" charset="0"/>
              </a:rPr>
              <a:t> valt att prioritera.  Som partner till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Chiesi</a:t>
            </a:r>
            <a:r>
              <a:rPr lang="sv-SE" sz="1800" dirty="0">
                <a:effectLst/>
                <a:latin typeface="Calibri" panose="020F0502020204030204" pitchFamily="34" charset="0"/>
                <a:ea typeface="Calibri" panose="020F0502020204030204" pitchFamily="34" charset="0"/>
                <a:cs typeface="Times New Roman" panose="02020603050405020304" pitchFamily="18" charset="0"/>
              </a:rPr>
              <a:t> hoppas och förväntar vi oss att du delar de värderingar och ambitioner som finns i koden.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Tillsammans kan vi göra en skillnad!</a:t>
            </a:r>
          </a:p>
          <a:p>
            <a:endParaRPr lang="it-IT" dirty="0"/>
          </a:p>
        </p:txBody>
      </p:sp>
      <p:sp>
        <p:nvSpPr>
          <p:cNvPr id="4" name="Segnaposto numero diapositiva 3"/>
          <p:cNvSpPr>
            <a:spLocks noGrp="1"/>
          </p:cNvSpPr>
          <p:nvPr>
            <p:ph type="sldNum" sz="quarter" idx="10"/>
          </p:nvPr>
        </p:nvSpPr>
        <p:spPr/>
        <p:txBody>
          <a:bodyPr/>
          <a:lstStyle/>
          <a:p>
            <a:fld id="{844F470D-7F1C-4980-BC3A-CDF24D582643}" type="slidenum">
              <a:rPr lang="it-IT" smtClean="0"/>
              <a:t>4</a:t>
            </a:fld>
            <a:endParaRPr lang="it-IT"/>
          </a:p>
        </p:txBody>
      </p:sp>
    </p:spTree>
    <p:extLst>
      <p:ext uri="{BB962C8B-B14F-4D97-AF65-F5344CB8AC3E}">
        <p14:creationId xmlns:p14="http://schemas.microsoft.com/office/powerpoint/2010/main" val="4163395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God hälsa och välbefinnande. För oss betyder det att vi förväntar oss höga nivåer av produktsäkerhet, att lagar, regleringar,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branchöverenskommelser</a:t>
            </a:r>
            <a:r>
              <a:rPr lang="sv-SE" sz="1800" dirty="0">
                <a:effectLst/>
                <a:latin typeface="Calibri" panose="020F0502020204030204" pitchFamily="34" charset="0"/>
                <a:ea typeface="Calibri" panose="020F0502020204030204" pitchFamily="34" charset="0"/>
                <a:cs typeface="Times New Roman" panose="02020603050405020304" pitchFamily="18" charset="0"/>
              </a:rPr>
              <a:t> mm efterföljs och att vi ägnar tid åt lärande för att stärka vår kapacitet att vara relevanta för SDG 3 och för denna kod.</a:t>
            </a: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5</a:t>
            </a:fld>
            <a:endParaRPr lang="it-IT"/>
          </a:p>
        </p:txBody>
      </p:sp>
    </p:spTree>
    <p:extLst>
      <p:ext uri="{BB962C8B-B14F-4D97-AF65-F5344CB8AC3E}">
        <p14:creationId xmlns:p14="http://schemas.microsoft.com/office/powerpoint/2010/main" val="347797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effectLst/>
                <a:latin typeface="Calibri" panose="020F0502020204030204" pitchFamily="34" charset="0"/>
                <a:ea typeface="Calibri" panose="020F0502020204030204" pitchFamily="34" charset="0"/>
                <a:cs typeface="Times New Roman" panose="02020603050405020304" pitchFamily="18" charset="0"/>
              </a:rPr>
              <a:t>Anständiga arbetsvillkor och ekonomisk tillväxt. Vi förväntar oss, från oss själva och från våra partners: </a:t>
            </a:r>
            <a:br>
              <a:rPr lang="sv-SE" sz="1800" dirty="0">
                <a:effectLst/>
                <a:latin typeface="Calibri" panose="020F0502020204030204" pitchFamily="34" charset="0"/>
                <a:ea typeface="Calibri" panose="020F0502020204030204" pitchFamily="34" charset="0"/>
                <a:cs typeface="Times New Roman" panose="02020603050405020304" pitchFamily="18" charset="0"/>
              </a:rPr>
            </a:br>
            <a:r>
              <a:rPr lang="sv-SE" sz="1800" dirty="0">
                <a:effectLst/>
                <a:latin typeface="Calibri" panose="020F0502020204030204" pitchFamily="34" charset="0"/>
                <a:ea typeface="Calibri" panose="020F0502020204030204" pitchFamily="34" charset="0"/>
                <a:cs typeface="Times New Roman" panose="02020603050405020304" pitchFamily="18" charset="0"/>
              </a:rPr>
              <a:t>-Rättvisa arbetsförhållanden, rimlig arbetstid och ledighet </a:t>
            </a:r>
            <a:br>
              <a:rPr lang="sv-SE" sz="1800" dirty="0">
                <a:effectLst/>
                <a:latin typeface="Calibri" panose="020F0502020204030204" pitchFamily="34" charset="0"/>
                <a:ea typeface="Calibri" panose="020F0502020204030204" pitchFamily="34" charset="0"/>
                <a:cs typeface="Times New Roman" panose="02020603050405020304" pitchFamily="18" charset="0"/>
              </a:rPr>
            </a:br>
            <a:r>
              <a:rPr lang="sv-SE" sz="1800" dirty="0">
                <a:effectLst/>
                <a:latin typeface="Calibri" panose="020F0502020204030204" pitchFamily="34" charset="0"/>
                <a:ea typeface="Calibri" panose="020F0502020204030204" pitchFamily="34" charset="0"/>
                <a:cs typeface="Times New Roman" panose="02020603050405020304" pitchFamily="18" charset="0"/>
              </a:rPr>
              <a:t>-Rättvisa löner och förmåner. Vi ska betala för övertid, inte hålla inne lön eller förmåner som hot och betala våra anställda i tid </a:t>
            </a:r>
            <a:br>
              <a:rPr lang="sv-SE" sz="1800" dirty="0">
                <a:effectLst/>
                <a:latin typeface="Calibri" panose="020F0502020204030204" pitchFamily="34" charset="0"/>
                <a:ea typeface="Calibri" panose="020F0502020204030204" pitchFamily="34" charset="0"/>
                <a:cs typeface="Times New Roman" panose="02020603050405020304" pitchFamily="18" charset="0"/>
              </a:rPr>
            </a:br>
            <a:r>
              <a:rPr lang="sv-SE" sz="1800" dirty="0">
                <a:effectLst/>
                <a:latin typeface="Calibri" panose="020F0502020204030204" pitchFamily="34" charset="0"/>
                <a:ea typeface="Calibri" panose="020F0502020204030204" pitchFamily="34" charset="0"/>
                <a:cs typeface="Times New Roman" panose="02020603050405020304" pitchFamily="18" charset="0"/>
              </a:rPr>
              <a:t>-Att inte använda barnarbete i någon form och unga arbetare (över minimiålder) får inte utföra arbete som hindrar deras utbildning eller hälsa </a:t>
            </a:r>
            <a:br>
              <a:rPr lang="sv-SE" sz="1800" dirty="0">
                <a:effectLst/>
                <a:latin typeface="Calibri" panose="020F0502020204030204" pitchFamily="34" charset="0"/>
                <a:ea typeface="Calibri" panose="020F0502020204030204" pitchFamily="34" charset="0"/>
                <a:cs typeface="Times New Roman" panose="02020603050405020304" pitchFamily="18" charset="0"/>
              </a:rPr>
            </a:br>
            <a:r>
              <a:rPr lang="sv-SE" sz="1800" dirty="0">
                <a:effectLst/>
                <a:latin typeface="Calibri" panose="020F0502020204030204" pitchFamily="34" charset="0"/>
                <a:ea typeface="Calibri" panose="020F0502020204030204" pitchFamily="34" charset="0"/>
                <a:cs typeface="Times New Roman" panose="02020603050405020304" pitchFamily="18" charset="0"/>
              </a:rPr>
              <a:t>-Att vi undviker omänsklig behandling och att vi strävar efter en miljö fri från trakasserier , samt att vi upprättar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visselblåsesystem</a:t>
            </a:r>
            <a:r>
              <a:rPr lang="sv-SE" sz="1800" dirty="0">
                <a:effectLst/>
                <a:latin typeface="Calibri" panose="020F0502020204030204" pitchFamily="34" charset="0"/>
                <a:ea typeface="Calibri" panose="020F0502020204030204" pitchFamily="34" charset="0"/>
                <a:cs typeface="Times New Roman" panose="02020603050405020304" pitchFamily="18" charset="0"/>
              </a:rPr>
              <a:t> och andra mekanismer  så att anställda kan klaga om något är fel</a:t>
            </a:r>
            <a:br>
              <a:rPr lang="sv-SE" sz="1800" dirty="0">
                <a:effectLst/>
                <a:latin typeface="Calibri" panose="020F0502020204030204" pitchFamily="34" charset="0"/>
                <a:ea typeface="Calibri" panose="020F0502020204030204" pitchFamily="34" charset="0"/>
                <a:cs typeface="Times New Roman" panose="02020603050405020304" pitchFamily="18" charset="0"/>
              </a:rPr>
            </a:br>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6</a:t>
            </a:fld>
            <a:endParaRPr lang="it-IT"/>
          </a:p>
        </p:txBody>
      </p:sp>
    </p:spTree>
    <p:extLst>
      <p:ext uri="{BB962C8B-B14F-4D97-AF65-F5344CB8AC3E}">
        <p14:creationId xmlns:p14="http://schemas.microsoft.com/office/powerpoint/2010/main" val="606951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sv-SE" dirty="0"/>
            </a:br>
            <a:r>
              <a:rPr lang="sv-SE" sz="1800" dirty="0">
                <a:effectLst/>
                <a:latin typeface="Calibri" panose="020F0502020204030204" pitchFamily="34" charset="0"/>
                <a:ea typeface="Calibri" panose="020F0502020204030204" pitchFamily="34" charset="0"/>
                <a:cs typeface="Times New Roman" panose="02020603050405020304" pitchFamily="18" charset="0"/>
              </a:rPr>
              <a:t>vi förväntar oss också en god, säker och trygg arbetsmiljö. Alla former av "modernt slaveri” inklusive människohandel är förstås helt oacceptabelt. </a:t>
            </a:r>
            <a:br>
              <a:rPr lang="sv-SE" sz="1800" dirty="0">
                <a:effectLst/>
                <a:latin typeface="Calibri" panose="020F0502020204030204" pitchFamily="34" charset="0"/>
                <a:ea typeface="Calibri" panose="020F0502020204030204" pitchFamily="34" charset="0"/>
                <a:cs typeface="Times New Roman" panose="02020603050405020304" pitchFamily="18" charset="0"/>
              </a:rPr>
            </a:br>
            <a:r>
              <a:rPr lang="sv-SE" sz="1800" dirty="0">
                <a:effectLst/>
                <a:latin typeface="Calibri" panose="020F0502020204030204" pitchFamily="34" charset="0"/>
                <a:ea typeface="Calibri" panose="020F0502020204030204" pitchFamily="34" charset="0"/>
                <a:cs typeface="Times New Roman" panose="02020603050405020304" pitchFamily="18" charset="0"/>
              </a:rPr>
              <a:t>Hos oss och våra partners gäller föreningsfrihet. Till exempel ska det vara tillåtet att bilda och gå med i fackföreningar, att som anställd kommunicera med ledningen etc. Det ska finnas system eller processer för riskhantering och hur verksamheten kan fortgå i händelse av kris, som exempelvis nu i samband med Corona-utbrottet.</a:t>
            </a:r>
            <a:br>
              <a:rPr lang="sv-SE" sz="1800" dirty="0">
                <a:effectLst/>
                <a:latin typeface="Calibri" panose="020F0502020204030204" pitchFamily="34" charset="0"/>
                <a:ea typeface="Calibri" panose="020F0502020204030204" pitchFamily="34" charset="0"/>
                <a:cs typeface="Times New Roman" panose="02020603050405020304" pitchFamily="18" charset="0"/>
              </a:rPr>
            </a:br>
            <a:r>
              <a:rPr lang="sv-SE" sz="1800" dirty="0">
                <a:effectLst/>
                <a:latin typeface="Calibri" panose="020F0502020204030204" pitchFamily="34" charset="0"/>
                <a:ea typeface="Calibri" panose="020F0502020204030204" pitchFamily="34" charset="0"/>
                <a:cs typeface="Times New Roman" panose="02020603050405020304" pitchFamily="18" charset="0"/>
              </a:rPr>
              <a:t>Vi förväntar oss också att en hög grad av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processsäkerhet</a:t>
            </a:r>
            <a:r>
              <a:rPr lang="sv-SE" sz="1800" dirty="0">
                <a:effectLst/>
                <a:latin typeface="Calibri" panose="020F0502020204030204" pitchFamily="34" charset="0"/>
                <a:ea typeface="Calibri" panose="020F0502020204030204" pitchFamily="34" charset="0"/>
                <a:cs typeface="Times New Roman" panose="02020603050405020304" pitchFamily="18" charset="0"/>
              </a:rPr>
              <a:t>, bl.a. för att förhindra utsläpp av kemikalier</a:t>
            </a: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7</a:t>
            </a:fld>
            <a:endParaRPr lang="it-IT"/>
          </a:p>
        </p:txBody>
      </p:sp>
    </p:spTree>
    <p:extLst>
      <p:ext uri="{BB962C8B-B14F-4D97-AF65-F5344CB8AC3E}">
        <p14:creationId xmlns:p14="http://schemas.microsoft.com/office/powerpoint/2010/main" val="2322959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Vårt bidrag till hållbarhetsmål 9 handlar om forskning och utveckling av nya teknologier som bidrar positivt till vårt företag och till samhällsutvecklingen i stort</a:t>
            </a: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8</a:t>
            </a:fld>
            <a:endParaRPr lang="it-IT"/>
          </a:p>
        </p:txBody>
      </p:sp>
    </p:spTree>
    <p:extLst>
      <p:ext uri="{BB962C8B-B14F-4D97-AF65-F5344CB8AC3E}">
        <p14:creationId xmlns:p14="http://schemas.microsoft.com/office/powerpoint/2010/main" val="960776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Minskad ojämlikhet. Detta mål handlar om en förväntan, från oss själva och från våra partners: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-Att vi har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policier</a:t>
            </a:r>
            <a:r>
              <a:rPr lang="sv-SE" sz="1800" dirty="0">
                <a:effectLst/>
                <a:latin typeface="Calibri" panose="020F0502020204030204" pitchFamily="34" charset="0"/>
                <a:ea typeface="Calibri" panose="020F0502020204030204" pitchFamily="34" charset="0"/>
                <a:cs typeface="Times New Roman" panose="02020603050405020304" pitchFamily="18" charset="0"/>
              </a:rPr>
              <a:t> för inkludering och mångfald samt att vi genomför program för att stödja integration på arbetsplatsen.</a:t>
            </a:r>
            <a:br>
              <a:rPr lang="sv-SE" sz="1800" dirty="0">
                <a:effectLst/>
                <a:latin typeface="Calibri" panose="020F0502020204030204" pitchFamily="34" charset="0"/>
                <a:ea typeface="Calibri" panose="020F0502020204030204" pitchFamily="34" charset="0"/>
                <a:cs typeface="Times New Roman" panose="02020603050405020304" pitchFamily="18" charset="0"/>
              </a:rPr>
            </a:br>
            <a:r>
              <a:rPr lang="sv-SE" sz="1800" dirty="0">
                <a:effectLst/>
                <a:latin typeface="Calibri" panose="020F0502020204030204" pitchFamily="34" charset="0"/>
                <a:ea typeface="Calibri" panose="020F0502020204030204" pitchFamily="34" charset="0"/>
                <a:cs typeface="Times New Roman" panose="02020603050405020304" pitchFamily="18" charset="0"/>
              </a:rPr>
              <a:t>-Att vi säkerställer lika möjligheter och icke-diskriminering. Vi ska tillämpa frihet från diskriminering och lika möjligheter i alla stadier, från rekryteringsprocessen, till arbetsvillkor, lön, professionell utveckling, marknadsföring och uppsägning av kontrakt. </a:t>
            </a:r>
            <a:br>
              <a:rPr lang="sv-SE" sz="1800" dirty="0">
                <a:effectLst/>
                <a:latin typeface="Calibri" panose="020F0502020204030204" pitchFamily="34" charset="0"/>
                <a:ea typeface="Calibri" panose="020F0502020204030204" pitchFamily="34" charset="0"/>
                <a:cs typeface="Times New Roman" panose="02020603050405020304" pitchFamily="18" charset="0"/>
              </a:rPr>
            </a:br>
            <a:r>
              <a:rPr lang="sv-SE" sz="1800" dirty="0">
                <a:effectLst/>
                <a:latin typeface="Calibri" panose="020F0502020204030204" pitchFamily="34" charset="0"/>
                <a:ea typeface="Calibri" panose="020F0502020204030204" pitchFamily="34" charset="0"/>
                <a:cs typeface="Times New Roman" panose="02020603050405020304" pitchFamily="18" charset="0"/>
              </a:rPr>
              <a:t>-Alla beslut om anställdas yrkesstatus bör baseras på förmåga, meriter och skicklighet. Vi ska undersöka klagomål med en formell opartisk och rättvis process och vidta korrigerande åtgärder vid behov.</a:t>
            </a: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9</a:t>
            </a:fld>
            <a:endParaRPr lang="it-IT"/>
          </a:p>
        </p:txBody>
      </p:sp>
    </p:spTree>
    <p:extLst>
      <p:ext uri="{BB962C8B-B14F-4D97-AF65-F5344CB8AC3E}">
        <p14:creationId xmlns:p14="http://schemas.microsoft.com/office/powerpoint/2010/main" val="33041126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out image">
    <p:spTree>
      <p:nvGrpSpPr>
        <p:cNvPr id="1" name=""/>
        <p:cNvGrpSpPr/>
        <p:nvPr/>
      </p:nvGrpSpPr>
      <p:grpSpPr>
        <a:xfrm>
          <a:off x="0" y="0"/>
          <a:ext cx="0" cy="0"/>
          <a:chOff x="0" y="0"/>
          <a:chExt cx="0" cy="0"/>
        </a:xfrm>
      </p:grpSpPr>
      <p:sp>
        <p:nvSpPr>
          <p:cNvPr id="4" name="Rettangolo 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sp>
        <p:nvSpPr>
          <p:cNvPr id="6" name="Subtitle 2"/>
          <p:cNvSpPr>
            <a:spLocks noGrp="1"/>
          </p:cNvSpPr>
          <p:nvPr>
            <p:ph type="subTitle" idx="1" hasCustomPrompt="1"/>
          </p:nvPr>
        </p:nvSpPr>
        <p:spPr>
          <a:xfrm>
            <a:off x="574399" y="3130777"/>
            <a:ext cx="7995788" cy="292835"/>
          </a:xfrm>
        </p:spPr>
        <p:txBody>
          <a:bodyPr>
            <a:noAutofit/>
          </a:bodyPr>
          <a:lstStyle>
            <a:lvl1pPr marL="0" indent="0" algn="l">
              <a:spcBef>
                <a:spcPts val="30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Click to </a:t>
            </a:r>
            <a:r>
              <a:rPr lang="it-IT" dirty="0" err="1"/>
              <a:t>add</a:t>
            </a:r>
            <a:r>
              <a:rPr lang="it-IT" dirty="0"/>
              <a:t> </a:t>
            </a:r>
            <a:r>
              <a:rPr lang="it-IT" dirty="0" err="1"/>
              <a:t>Subtitle</a:t>
            </a:r>
            <a:endParaRPr dirty="0"/>
          </a:p>
        </p:txBody>
      </p:sp>
      <p:sp>
        <p:nvSpPr>
          <p:cNvPr id="7"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cxnSp>
        <p:nvCxnSpPr>
          <p:cNvPr id="9" name="Connettore 1 8"/>
          <p:cNvCxnSpPr/>
          <p:nvPr userDrawn="1"/>
        </p:nvCxnSpPr>
        <p:spPr>
          <a:xfrm>
            <a:off x="574400" y="3036755"/>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0" name="Connettore 1 9"/>
          <p:cNvCxnSpPr/>
          <p:nvPr userDrawn="1"/>
        </p:nvCxnSpPr>
        <p:spPr>
          <a:xfrm>
            <a:off x="574400" y="3508646"/>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2" name="Segnaposto testo 25"/>
          <p:cNvSpPr>
            <a:spLocks noGrp="1"/>
          </p:cNvSpPr>
          <p:nvPr>
            <p:ph type="body" sz="quarter" idx="11" hasCustomPrompt="1"/>
          </p:nvPr>
        </p:nvSpPr>
        <p:spPr>
          <a:xfrm>
            <a:off x="574675" y="3584973"/>
            <a:ext cx="7994925" cy="311944"/>
          </a:xfrm>
        </p:spPr>
        <p:txBody>
          <a:bodyPr>
            <a:normAutofit/>
          </a:bodyPr>
          <a:lstStyle>
            <a:lvl1pPr marL="0" indent="0">
              <a:buNone/>
              <a:defRPr sz="1600" b="0" baseline="0">
                <a:solidFill>
                  <a:srgbClr val="000000"/>
                </a:solidFill>
              </a:defRPr>
            </a:lvl1pPr>
          </a:lstStyle>
          <a:p>
            <a:pPr lvl="0"/>
            <a:r>
              <a:rPr lang="it-IT" dirty="0"/>
              <a:t>Click to </a:t>
            </a:r>
            <a:r>
              <a:rPr lang="it-IT" dirty="0" err="1"/>
              <a:t>add</a:t>
            </a:r>
            <a:r>
              <a:rPr lang="it-IT" dirty="0"/>
              <a:t> </a:t>
            </a:r>
            <a:r>
              <a:rPr lang="it-IT" dirty="0" err="1"/>
              <a:t>Presenter</a:t>
            </a:r>
            <a:endParaRPr lang="it-IT" dirty="0"/>
          </a:p>
        </p:txBody>
      </p:sp>
      <p:sp>
        <p:nvSpPr>
          <p:cNvPr id="3" name="Segnaposto testo 2"/>
          <p:cNvSpPr>
            <a:spLocks noGrp="1"/>
          </p:cNvSpPr>
          <p:nvPr>
            <p:ph type="body" sz="quarter" idx="15" hasCustomPrompt="1"/>
          </p:nvPr>
        </p:nvSpPr>
        <p:spPr>
          <a:xfrm>
            <a:off x="574675" y="3965973"/>
            <a:ext cx="7994925" cy="302419"/>
          </a:xfrm>
        </p:spPr>
        <p:txBody>
          <a:bodyPr>
            <a:normAutofit/>
          </a:bodyPr>
          <a:lstStyle>
            <a:lvl1pPr marL="0" marR="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sz="1400" i="1">
                <a:solidFill>
                  <a:srgbClr val="000000"/>
                </a:solidFill>
              </a:defRPr>
            </a:lvl1pPr>
          </a:lstStyle>
          <a:p>
            <a:pPr marL="0" marR="0" lvl="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a:pPr>
            <a:r>
              <a:rPr lang="it-IT" dirty="0"/>
              <a:t>Click to </a:t>
            </a:r>
            <a:r>
              <a:rPr lang="it-IT" dirty="0" err="1"/>
              <a:t>add</a:t>
            </a:r>
            <a:r>
              <a:rPr lang="it-IT" dirty="0"/>
              <a:t> </a:t>
            </a:r>
            <a:r>
              <a:rPr lang="it-IT" dirty="0" err="1"/>
              <a:t>Qualification</a:t>
            </a:r>
            <a:endParaRPr lang="it-IT" dirty="0"/>
          </a:p>
        </p:txBody>
      </p:sp>
      <p:sp>
        <p:nvSpPr>
          <p:cNvPr id="15"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6"/>
          <p:cNvSpPr/>
          <p:nvPr userDrawn="1"/>
        </p:nvSpPr>
        <p:spPr>
          <a:xfrm>
            <a:off x="962952" y="266700"/>
            <a:ext cx="8181048" cy="1944000"/>
          </a:xfrm>
          <a:prstGeom prst="rect">
            <a:avLst/>
          </a:prstGeom>
          <a:solidFill>
            <a:srgbClr val="007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18" name="Rectangle 6"/>
          <p:cNvSpPr/>
          <p:nvPr userDrawn="1"/>
        </p:nvSpPr>
        <p:spPr>
          <a:xfrm>
            <a:off x="962952" y="2264700"/>
            <a:ext cx="8181048" cy="16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pic>
        <p:nvPicPr>
          <p:cNvPr id="20" name="Immagine 19">
            <a:extLst>
              <a:ext uri="{FF2B5EF4-FFF2-40B4-BE49-F238E27FC236}">
                <a16:creationId xmlns:a16="http://schemas.microsoft.com/office/drawing/2014/main" id="{BC794194-3FC8-40C8-B181-8D2787212D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2401093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Blank">
    <p:bg>
      <p:bgPr>
        <a:solidFill>
          <a:srgbClr val="F4F4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025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__text_center">
    <p:bg>
      <p:bgPr>
        <a:solidFill>
          <a:srgbClr val="F4F4F4"/>
        </a:solidFill>
        <a:effectLst/>
      </p:bgPr>
    </p:bg>
    <p:spTree>
      <p:nvGrpSpPr>
        <p:cNvPr id="1" name=""/>
        <p:cNvGrpSpPr/>
        <p:nvPr/>
      </p:nvGrpSpPr>
      <p:grpSpPr>
        <a:xfrm>
          <a:off x="0" y="0"/>
          <a:ext cx="0" cy="0"/>
          <a:chOff x="0" y="0"/>
          <a:chExt cx="0" cy="0"/>
        </a:xfrm>
      </p:grpSpPr>
      <p:sp>
        <p:nvSpPr>
          <p:cNvPr id="4" name="Rettangolo 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sp>
        <p:nvSpPr>
          <p:cNvPr id="7" name="Rectangle 35"/>
          <p:cNvSpPr/>
          <p:nvPr userDrawn="1"/>
        </p:nvSpPr>
        <p:spPr>
          <a:xfrm>
            <a:off x="4343400" y="2536494"/>
            <a:ext cx="457200" cy="234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p:cNvSpPr>
            <a:spLocks noGrp="1"/>
          </p:cNvSpPr>
          <p:nvPr>
            <p:ph idx="1" hasCustomPrompt="1"/>
          </p:nvPr>
        </p:nvSpPr>
        <p:spPr>
          <a:xfrm>
            <a:off x="574674" y="2738034"/>
            <a:ext cx="7994925" cy="1680314"/>
          </a:xfrm>
        </p:spPr>
        <p:txBody>
          <a:bodyPr>
            <a:normAutofit/>
          </a:bodyPr>
          <a:lstStyle>
            <a:lvl1pPr marL="0" indent="0" algn="ctr">
              <a:lnSpc>
                <a:spcPct val="100000"/>
              </a:lnSpc>
              <a:spcBef>
                <a:spcPts val="0"/>
              </a:spcBef>
              <a:buNone/>
              <a:defRPr sz="2000" baseline="0">
                <a:solidFill>
                  <a:schemeClr val="tx1"/>
                </a:solidFill>
              </a:defRPr>
            </a:lvl1pPr>
            <a:lvl2pPr marL="228600" indent="0">
              <a:buNone/>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endParaRPr dirty="0"/>
          </a:p>
        </p:txBody>
      </p:sp>
      <p:sp>
        <p:nvSpPr>
          <p:cNvPr id="10" name="Segnaposto immagine 16"/>
          <p:cNvSpPr>
            <a:spLocks noGrp="1"/>
          </p:cNvSpPr>
          <p:nvPr>
            <p:ph type="pic" sz="quarter" idx="14" hasCustomPrompt="1"/>
          </p:nvPr>
        </p:nvSpPr>
        <p:spPr>
          <a:xfrm>
            <a:off x="4076700" y="971550"/>
            <a:ext cx="990600" cy="998794"/>
          </a:xfrm>
        </p:spPr>
        <p:txBody>
          <a:bodyPr>
            <a:normAutofit/>
          </a:bodyPr>
          <a:lstStyle>
            <a:lvl1pPr marL="0" indent="0">
              <a:buNone/>
              <a:defRPr sz="1100"/>
            </a:lvl1pPr>
          </a:lstStyle>
          <a:p>
            <a:r>
              <a:rPr lang="en-US" dirty="0"/>
              <a:t>Click on the icon to add the image</a:t>
            </a:r>
            <a:endParaRPr lang="it-IT" dirty="0"/>
          </a:p>
        </p:txBody>
      </p:sp>
      <p:pic>
        <p:nvPicPr>
          <p:cNvPr id="9" name="Immagine 8">
            <a:extLst>
              <a:ext uri="{FF2B5EF4-FFF2-40B4-BE49-F238E27FC236}">
                <a16:creationId xmlns:a16="http://schemas.microsoft.com/office/drawing/2014/main" id="{050B3A04-493C-4B0B-BDB8-3B48CA1673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310764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3" name="Content Placeholder 2"/>
          <p:cNvSpPr>
            <a:spLocks noGrp="1"/>
          </p:cNvSpPr>
          <p:nvPr>
            <p:ph idx="1" hasCustomPrompt="1"/>
          </p:nvPr>
        </p:nvSpPr>
        <p:spPr>
          <a:xfrm>
            <a:off x="498474" y="3118212"/>
            <a:ext cx="8071126" cy="1380680"/>
          </a:xfrm>
        </p:spPr>
        <p:txBody>
          <a:bodyPr>
            <a:normAutofit/>
          </a:bodyPr>
          <a:lstStyle>
            <a:lvl1pPr marL="0" indent="0">
              <a:lnSpc>
                <a:spcPct val="100000"/>
              </a:lnSpc>
              <a:spcBef>
                <a:spcPts val="0"/>
              </a:spcBef>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it-IT"/>
              <a:t>Stockholm 28-03-2019</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
        <p:nvSpPr>
          <p:cNvPr id="11" name="Rectangle 11"/>
          <p:cNvSpPr/>
          <p:nvPr/>
        </p:nvSpPr>
        <p:spPr>
          <a:xfrm>
            <a:off x="2971800" y="1068801"/>
            <a:ext cx="6172200" cy="1828800"/>
          </a:xfrm>
          <a:prstGeom prst="rect">
            <a:avLst/>
          </a:prstGeom>
          <a:solidFill>
            <a:srgbClr val="007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p:cNvSpPr>
            <a:spLocks noGrp="1"/>
          </p:cNvSpPr>
          <p:nvPr>
            <p:ph idx="12" hasCustomPrompt="1"/>
          </p:nvPr>
        </p:nvSpPr>
        <p:spPr>
          <a:xfrm>
            <a:off x="3879741" y="1309694"/>
            <a:ext cx="5028237" cy="1380680"/>
          </a:xfrm>
        </p:spPr>
        <p:txBody>
          <a:bodyPr>
            <a:normAutofit/>
          </a:bodyPr>
          <a:lstStyle>
            <a:lvl1pPr marL="0" indent="0">
              <a:lnSpc>
                <a:spcPct val="150000"/>
              </a:lnSpc>
              <a:buNone/>
              <a:defRPr sz="1400" baseline="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sp>
        <p:nvSpPr>
          <p:cNvPr id="18" name="Segnaposto immagine 16"/>
          <p:cNvSpPr>
            <a:spLocks noGrp="1"/>
          </p:cNvSpPr>
          <p:nvPr>
            <p:ph type="pic" sz="quarter" idx="14" hasCustomPrompt="1"/>
          </p:nvPr>
        </p:nvSpPr>
        <p:spPr>
          <a:xfrm>
            <a:off x="0" y="1068801"/>
            <a:ext cx="3657600" cy="1828800"/>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Tree>
    <p:extLst>
      <p:ext uri="{BB962C8B-B14F-4D97-AF65-F5344CB8AC3E}">
        <p14:creationId xmlns:p14="http://schemas.microsoft.com/office/powerpoint/2010/main" val="2717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it-IT"/>
              <a:t>Stockholm 28-03-2019</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
        <p:nvSpPr>
          <p:cNvPr id="18" name="Segnaposto immagine 16"/>
          <p:cNvSpPr>
            <a:spLocks noGrp="1"/>
          </p:cNvSpPr>
          <p:nvPr>
            <p:ph type="pic" sz="quarter" idx="14" hasCustomPrompt="1"/>
          </p:nvPr>
        </p:nvSpPr>
        <p:spPr>
          <a:xfrm>
            <a:off x="0" y="730427"/>
            <a:ext cx="9144000" cy="2062174"/>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
        <p:nvSpPr>
          <p:cNvPr id="11" name="Content Placeholder 2"/>
          <p:cNvSpPr>
            <a:spLocks noGrp="1"/>
          </p:cNvSpPr>
          <p:nvPr>
            <p:ph idx="1" hasCustomPrompt="1"/>
          </p:nvPr>
        </p:nvSpPr>
        <p:spPr>
          <a:xfrm>
            <a:off x="498474" y="3118212"/>
            <a:ext cx="8071126" cy="1380680"/>
          </a:xfrm>
        </p:spPr>
        <p:txBody>
          <a:bodyPr>
            <a:normAutofit/>
          </a:bodyPr>
          <a:lstStyle>
            <a:lvl1pPr marL="0" indent="0">
              <a:lnSpc>
                <a:spcPct val="100000"/>
              </a:lnSpc>
              <a:spcBef>
                <a:spcPts val="0"/>
              </a:spcBef>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spTree>
    <p:extLst>
      <p:ext uri="{BB962C8B-B14F-4D97-AF65-F5344CB8AC3E}">
        <p14:creationId xmlns:p14="http://schemas.microsoft.com/office/powerpoint/2010/main" val="2855279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3" name="Content Placeholder 2"/>
          <p:cNvSpPr>
            <a:spLocks noGrp="1"/>
          </p:cNvSpPr>
          <p:nvPr>
            <p:ph idx="1" hasCustomPrompt="1"/>
          </p:nvPr>
        </p:nvSpPr>
        <p:spPr>
          <a:xfrm>
            <a:off x="4794250" y="990600"/>
            <a:ext cx="3775350" cy="3508292"/>
          </a:xfrm>
        </p:spPr>
        <p:txBody>
          <a:bodyPr>
            <a:normAutofit/>
          </a:bodyPr>
          <a:lstStyle>
            <a:lvl1pPr marL="0" indent="0">
              <a:lnSpc>
                <a:spcPct val="100000"/>
              </a:lnSpc>
              <a:spcBef>
                <a:spcPts val="0"/>
              </a:spcBef>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it-IT"/>
              <a:t>Stockholm 28-03-2019</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
        <p:nvSpPr>
          <p:cNvPr id="18" name="Segnaposto immagine 16"/>
          <p:cNvSpPr>
            <a:spLocks noGrp="1"/>
          </p:cNvSpPr>
          <p:nvPr>
            <p:ph type="pic" sz="quarter" idx="14" hasCustomPrompt="1"/>
          </p:nvPr>
        </p:nvSpPr>
        <p:spPr>
          <a:xfrm>
            <a:off x="0" y="990600"/>
            <a:ext cx="4591050" cy="3526181"/>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Tree>
    <p:extLst>
      <p:ext uri="{BB962C8B-B14F-4D97-AF65-F5344CB8AC3E}">
        <p14:creationId xmlns:p14="http://schemas.microsoft.com/office/powerpoint/2010/main" val="3118154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it-IT"/>
              <a:t>Stockholm 28-03-2019</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
        <p:nvSpPr>
          <p:cNvPr id="19" name="Rectangle 14"/>
          <p:cNvSpPr/>
          <p:nvPr/>
        </p:nvSpPr>
        <p:spPr>
          <a:xfrm>
            <a:off x="3180321" y="1037685"/>
            <a:ext cx="2783358" cy="2133600"/>
          </a:xfrm>
          <a:prstGeom prst="rect">
            <a:avLst/>
          </a:prstGeom>
          <a:solidFill>
            <a:srgbClr val="007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Segnaposto immagine 16"/>
          <p:cNvSpPr>
            <a:spLocks noGrp="1"/>
          </p:cNvSpPr>
          <p:nvPr>
            <p:ph type="pic" sz="quarter" idx="14" hasCustomPrompt="1"/>
          </p:nvPr>
        </p:nvSpPr>
        <p:spPr>
          <a:xfrm>
            <a:off x="0" y="1037685"/>
            <a:ext cx="3180321" cy="2133600"/>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
        <p:nvSpPr>
          <p:cNvPr id="24" name="Segnaposto immagine 16"/>
          <p:cNvSpPr>
            <a:spLocks noGrp="1"/>
          </p:cNvSpPr>
          <p:nvPr>
            <p:ph type="pic" sz="quarter" idx="15" hasCustomPrompt="1"/>
          </p:nvPr>
        </p:nvSpPr>
        <p:spPr>
          <a:xfrm>
            <a:off x="5963679" y="1037685"/>
            <a:ext cx="3180321" cy="2133600"/>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
        <p:nvSpPr>
          <p:cNvPr id="25" name="Content Placeholder 2"/>
          <p:cNvSpPr>
            <a:spLocks noGrp="1"/>
          </p:cNvSpPr>
          <p:nvPr>
            <p:ph idx="12" hasCustomPrompt="1"/>
          </p:nvPr>
        </p:nvSpPr>
        <p:spPr>
          <a:xfrm>
            <a:off x="3541364" y="1906292"/>
            <a:ext cx="2017362" cy="1078118"/>
          </a:xfrm>
        </p:spPr>
        <p:txBody>
          <a:bodyPr>
            <a:normAutofit/>
          </a:bodyPr>
          <a:lstStyle>
            <a:lvl1pPr marL="0" indent="0">
              <a:lnSpc>
                <a:spcPct val="100000"/>
              </a:lnSpc>
              <a:spcBef>
                <a:spcPts val="0"/>
              </a:spcBef>
              <a:buNone/>
              <a:defRPr sz="1200" baseline="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sp>
        <p:nvSpPr>
          <p:cNvPr id="9" name="Segnaposto contenuto 8"/>
          <p:cNvSpPr>
            <a:spLocks noGrp="1"/>
          </p:cNvSpPr>
          <p:nvPr>
            <p:ph sz="quarter" idx="16" hasCustomPrompt="1"/>
          </p:nvPr>
        </p:nvSpPr>
        <p:spPr>
          <a:xfrm>
            <a:off x="498475" y="728663"/>
            <a:ext cx="8070850" cy="206375"/>
          </a:xfrm>
        </p:spPr>
        <p:txBody>
          <a:bodyPr>
            <a:noAutofit/>
          </a:bodyPr>
          <a:lstStyle>
            <a:lvl1pPr marL="0" indent="0">
              <a:buNone/>
              <a:defRPr sz="1000"/>
            </a:lvl1pPr>
          </a:lstStyle>
          <a:p>
            <a:pPr lvl="0"/>
            <a:r>
              <a:rPr lang="it-IT" dirty="0"/>
              <a:t>Click to </a:t>
            </a:r>
            <a:r>
              <a:rPr lang="it-IT" dirty="0" err="1"/>
              <a:t>add</a:t>
            </a:r>
            <a:r>
              <a:rPr lang="it-IT" dirty="0"/>
              <a:t> Title</a:t>
            </a:r>
          </a:p>
        </p:txBody>
      </p:sp>
      <p:sp>
        <p:nvSpPr>
          <p:cNvPr id="14" name="Content Placeholder 2"/>
          <p:cNvSpPr>
            <a:spLocks noGrp="1"/>
          </p:cNvSpPr>
          <p:nvPr>
            <p:ph idx="1" hasCustomPrompt="1"/>
          </p:nvPr>
        </p:nvSpPr>
        <p:spPr>
          <a:xfrm>
            <a:off x="498474" y="3355716"/>
            <a:ext cx="8071126" cy="1143175"/>
          </a:xfrm>
        </p:spPr>
        <p:txBody>
          <a:bodyPr>
            <a:normAutofit/>
          </a:bodyPr>
          <a:lstStyle>
            <a:lvl1pPr marL="0" indent="0">
              <a:lnSpc>
                <a:spcPct val="100000"/>
              </a:lnSpc>
              <a:spcBef>
                <a:spcPts val="0"/>
              </a:spcBef>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spTree>
    <p:extLst>
      <p:ext uri="{BB962C8B-B14F-4D97-AF65-F5344CB8AC3E}">
        <p14:creationId xmlns:p14="http://schemas.microsoft.com/office/powerpoint/2010/main" val="192351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3" name="Content Placeholder 2"/>
          <p:cNvSpPr>
            <a:spLocks noGrp="1"/>
          </p:cNvSpPr>
          <p:nvPr>
            <p:ph idx="1" hasCustomPrompt="1"/>
          </p:nvPr>
        </p:nvSpPr>
        <p:spPr>
          <a:xfrm>
            <a:off x="498474" y="760164"/>
            <a:ext cx="8071126" cy="3937153"/>
          </a:xfrm>
        </p:spPr>
        <p:txBody>
          <a:bodyPr>
            <a:normAutofit/>
          </a:bodyPr>
          <a:lstStyle>
            <a:lvl1pPr marL="0" indent="0">
              <a:lnSpc>
                <a:spcPct val="100000"/>
              </a:lnSpc>
              <a:spcBef>
                <a:spcPts val="0"/>
              </a:spcBef>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it-IT"/>
              <a:t>Stockholm 28-03-2019</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3789517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3" name="Content Placeholder 2"/>
          <p:cNvSpPr>
            <a:spLocks noGrp="1"/>
          </p:cNvSpPr>
          <p:nvPr>
            <p:ph idx="1" hasCustomPrompt="1"/>
          </p:nvPr>
        </p:nvSpPr>
        <p:spPr>
          <a:xfrm>
            <a:off x="672949" y="2999128"/>
            <a:ext cx="2229001" cy="1452222"/>
          </a:xfrm>
        </p:spPr>
        <p:txBody>
          <a:bodyPr>
            <a:normAutofit/>
          </a:bodyPr>
          <a:lstStyle>
            <a:lvl1pPr marL="0" indent="0">
              <a:lnSpc>
                <a:spcPct val="150000"/>
              </a:lnSpc>
              <a:buNone/>
              <a:defRPr sz="12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a:t>Click to add text</a:t>
            </a:r>
            <a:endParaRPr lang="it-IT" dirty="0"/>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it-IT"/>
              <a:t>Stockholm 28-03-2019</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
        <p:nvSpPr>
          <p:cNvPr id="9" name="Rectangle 3"/>
          <p:cNvSpPr/>
          <p:nvPr userDrawn="1"/>
        </p:nvSpPr>
        <p:spPr>
          <a:xfrm>
            <a:off x="672950" y="973613"/>
            <a:ext cx="1854200" cy="1708085"/>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egnaposto immagine 16"/>
          <p:cNvSpPr>
            <a:spLocks noGrp="1"/>
          </p:cNvSpPr>
          <p:nvPr>
            <p:ph type="pic" sz="quarter" idx="14" hasCustomPrompt="1"/>
          </p:nvPr>
        </p:nvSpPr>
        <p:spPr>
          <a:xfrm>
            <a:off x="768351" y="1072070"/>
            <a:ext cx="2133600" cy="1661903"/>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
        <p:nvSpPr>
          <p:cNvPr id="21" name="Content Placeholder 2"/>
          <p:cNvSpPr>
            <a:spLocks noGrp="1"/>
          </p:cNvSpPr>
          <p:nvPr>
            <p:ph idx="15" hasCustomPrompt="1"/>
          </p:nvPr>
        </p:nvSpPr>
        <p:spPr>
          <a:xfrm>
            <a:off x="3467023" y="2999128"/>
            <a:ext cx="2229001" cy="1452222"/>
          </a:xfrm>
        </p:spPr>
        <p:txBody>
          <a:bodyPr>
            <a:normAutofit/>
          </a:bodyPr>
          <a:lstStyle>
            <a:lvl1pPr marL="0" indent="0">
              <a:lnSpc>
                <a:spcPct val="150000"/>
              </a:lnSpc>
              <a:buNone/>
              <a:defRPr sz="12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a:t>Click to add text</a:t>
            </a:r>
            <a:endParaRPr lang="it-IT" dirty="0"/>
          </a:p>
        </p:txBody>
      </p:sp>
      <p:sp>
        <p:nvSpPr>
          <p:cNvPr id="22" name="Rectangle 3"/>
          <p:cNvSpPr/>
          <p:nvPr userDrawn="1"/>
        </p:nvSpPr>
        <p:spPr>
          <a:xfrm>
            <a:off x="3467024" y="973613"/>
            <a:ext cx="1854200" cy="1708085"/>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egnaposto immagine 16"/>
          <p:cNvSpPr>
            <a:spLocks noGrp="1"/>
          </p:cNvSpPr>
          <p:nvPr>
            <p:ph type="pic" sz="quarter" idx="16" hasCustomPrompt="1"/>
          </p:nvPr>
        </p:nvSpPr>
        <p:spPr>
          <a:xfrm>
            <a:off x="3562425" y="1072070"/>
            <a:ext cx="2133600" cy="1661903"/>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
        <p:nvSpPr>
          <p:cNvPr id="24" name="Content Placeholder 2"/>
          <p:cNvSpPr>
            <a:spLocks noGrp="1"/>
          </p:cNvSpPr>
          <p:nvPr>
            <p:ph idx="17" hasCustomPrompt="1"/>
          </p:nvPr>
        </p:nvSpPr>
        <p:spPr>
          <a:xfrm>
            <a:off x="6165699" y="2999128"/>
            <a:ext cx="2229001" cy="1452222"/>
          </a:xfrm>
        </p:spPr>
        <p:txBody>
          <a:bodyPr>
            <a:normAutofit/>
          </a:bodyPr>
          <a:lstStyle>
            <a:lvl1pPr marL="0" indent="0">
              <a:lnSpc>
                <a:spcPct val="150000"/>
              </a:lnSpc>
              <a:buNone/>
              <a:defRPr sz="12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a:t>Click to add text</a:t>
            </a:r>
            <a:endParaRPr lang="it-IT" dirty="0"/>
          </a:p>
        </p:txBody>
      </p:sp>
      <p:sp>
        <p:nvSpPr>
          <p:cNvPr id="25" name="Rectangle 3"/>
          <p:cNvSpPr/>
          <p:nvPr userDrawn="1"/>
        </p:nvSpPr>
        <p:spPr>
          <a:xfrm>
            <a:off x="6165700" y="973613"/>
            <a:ext cx="1854200" cy="1708085"/>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egnaposto immagine 16"/>
          <p:cNvSpPr>
            <a:spLocks noGrp="1"/>
          </p:cNvSpPr>
          <p:nvPr>
            <p:ph type="pic" sz="quarter" idx="18" hasCustomPrompt="1"/>
          </p:nvPr>
        </p:nvSpPr>
        <p:spPr>
          <a:xfrm>
            <a:off x="6261101" y="1072070"/>
            <a:ext cx="2133600" cy="1661903"/>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Tree>
    <p:extLst>
      <p:ext uri="{BB962C8B-B14F-4D97-AF65-F5344CB8AC3E}">
        <p14:creationId xmlns:p14="http://schemas.microsoft.com/office/powerpoint/2010/main" val="1920605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3" name="Content Placeholder 2"/>
          <p:cNvSpPr>
            <a:spLocks noGrp="1"/>
          </p:cNvSpPr>
          <p:nvPr>
            <p:ph idx="1" hasCustomPrompt="1"/>
          </p:nvPr>
        </p:nvSpPr>
        <p:spPr>
          <a:xfrm>
            <a:off x="498474" y="1206347"/>
            <a:ext cx="8071126" cy="3490970"/>
          </a:xfrm>
        </p:spPr>
        <p:txBody>
          <a:bodyPr>
            <a:normAutofit/>
          </a:bodyPr>
          <a:lstStyle>
            <a:lvl1pPr marL="0" indent="0">
              <a:lnSpc>
                <a:spcPct val="100000"/>
              </a:lnSpc>
              <a:spcBef>
                <a:spcPts val="0"/>
              </a:spcBef>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sp>
        <p:nvSpPr>
          <p:cNvPr id="10" name="Text Placeholder 3"/>
          <p:cNvSpPr>
            <a:spLocks noGrp="1"/>
          </p:cNvSpPr>
          <p:nvPr>
            <p:ph type="body" sz="half" idx="2" hasCustomPrompt="1"/>
          </p:nvPr>
        </p:nvSpPr>
        <p:spPr>
          <a:xfrm>
            <a:off x="498518" y="753972"/>
            <a:ext cx="8071082" cy="361504"/>
          </a:xfrm>
        </p:spPr>
        <p:txBody>
          <a:bodyPr vert="horz" lIns="91440" tIns="45720" rIns="91440" bIns="45720" rtlCol="0" anchor="t" anchorCtr="0">
            <a:noAutofit/>
          </a:bodyPr>
          <a:lstStyle>
            <a:lvl1pPr marL="0" indent="0">
              <a:buNone/>
              <a:defRPr kumimoji="0" sz="1600" b="0" i="1" u="none" strike="noStrike" kern="1200" cap="none" spc="0" normalizeH="0" baseline="0">
                <a:ln>
                  <a:noFill/>
                </a:ln>
                <a:solidFill>
                  <a:schemeClr val="tx1"/>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it-IT" dirty="0"/>
              <a:t>Click to </a:t>
            </a:r>
            <a:r>
              <a:rPr lang="it-IT" dirty="0" err="1"/>
              <a:t>add</a:t>
            </a:r>
            <a:r>
              <a:rPr lang="it-IT" dirty="0"/>
              <a:t> </a:t>
            </a:r>
            <a:r>
              <a:rPr lang="it-IT" dirty="0" err="1"/>
              <a:t>Subtitle</a:t>
            </a:r>
            <a:r>
              <a:rPr lang="it-IT" dirty="0"/>
              <a:t> </a:t>
            </a:r>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it-IT"/>
              <a:t>Stockholm 28-03-2019</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1" name="Immagin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and product logo">
    <p:spTree>
      <p:nvGrpSpPr>
        <p:cNvPr id="1" name=""/>
        <p:cNvGrpSpPr/>
        <p:nvPr/>
      </p:nvGrpSpPr>
      <p:grpSpPr>
        <a:xfrm>
          <a:off x="0" y="0"/>
          <a:ext cx="0" cy="0"/>
          <a:chOff x="0" y="0"/>
          <a:chExt cx="0" cy="0"/>
        </a:xfrm>
      </p:grpSpPr>
      <p:sp>
        <p:nvSpPr>
          <p:cNvPr id="10" name="Rettangolo 9"/>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Picture Placeholder 12"/>
          <p:cNvSpPr>
            <a:spLocks noGrp="1"/>
          </p:cNvSpPr>
          <p:nvPr>
            <p:ph type="pic" sz="quarter" idx="12" hasCustomPrompt="1"/>
          </p:nvPr>
        </p:nvSpPr>
        <p:spPr>
          <a:xfrm>
            <a:off x="7103390" y="152879"/>
            <a:ext cx="1575973" cy="442295"/>
          </a:xfrm>
        </p:spPr>
        <p:txBody>
          <a:bodyPr>
            <a:normAutofit/>
          </a:bodyPr>
          <a:lstStyle>
            <a:lvl1pPr rtl="0">
              <a:buNone/>
              <a:defRPr sz="1100" baseline="0"/>
            </a:lvl1pPr>
          </a:lstStyle>
          <a:p>
            <a:r>
              <a:rPr lang="it-IT" dirty="0"/>
              <a:t>Click to </a:t>
            </a:r>
            <a:r>
              <a:rPr lang="it-IT" dirty="0" err="1"/>
              <a:t>add</a:t>
            </a:r>
            <a:r>
              <a:rPr lang="it-IT" dirty="0"/>
              <a:t> image</a:t>
            </a:r>
            <a:endParaRPr dirty="0"/>
          </a:p>
        </p:txBody>
      </p:sp>
      <p:sp>
        <p:nvSpPr>
          <p:cNvPr id="2" name="Segnaposto piè di pagina 1"/>
          <p:cNvSpPr>
            <a:spLocks noGrp="1"/>
          </p:cNvSpPr>
          <p:nvPr>
            <p:ph type="ftr" sz="quarter" idx="13"/>
          </p:nvPr>
        </p:nvSpPr>
        <p:spPr/>
        <p:txBody>
          <a:bodyPr/>
          <a:lstStyle/>
          <a:p>
            <a:r>
              <a:rPr lang="it-IT"/>
              <a:t>Stockholm 28-03-2019</a:t>
            </a:r>
            <a:endParaRPr lang="it-IT" dirty="0"/>
          </a:p>
        </p:txBody>
      </p:sp>
      <p:sp>
        <p:nvSpPr>
          <p:cNvPr id="3" name="Segnaposto numero diapositiva 2"/>
          <p:cNvSpPr>
            <a:spLocks noGrp="1"/>
          </p:cNvSpPr>
          <p:nvPr>
            <p:ph type="sldNum" sz="quarter" idx="14"/>
          </p:nvPr>
        </p:nvSpPr>
        <p:spPr/>
        <p:txBody>
          <a:bodyPr/>
          <a:lstStyle/>
          <a:p>
            <a:fld id="{1BB4EF0B-C518-4698-9E29-AF4BCDADFE6D}" type="slidenum">
              <a:rPr lang="it-IT" smtClean="0"/>
              <a:pPr/>
              <a:t>‹#›</a:t>
            </a:fld>
            <a:endParaRPr lang="it-IT"/>
          </a:p>
        </p:txBody>
      </p:sp>
      <p:sp>
        <p:nvSpPr>
          <p:cNvPr id="12" name="Title 1"/>
          <p:cNvSpPr>
            <a:spLocks noGrp="1"/>
          </p:cNvSpPr>
          <p:nvPr>
            <p:ph type="title" hasCustomPrompt="1"/>
          </p:nvPr>
        </p:nvSpPr>
        <p:spPr>
          <a:xfrm>
            <a:off x="498474" y="219819"/>
            <a:ext cx="5990461"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14" name="Content Placeholder 2"/>
          <p:cNvSpPr>
            <a:spLocks noGrp="1"/>
          </p:cNvSpPr>
          <p:nvPr>
            <p:ph idx="1" hasCustomPrompt="1"/>
          </p:nvPr>
        </p:nvSpPr>
        <p:spPr>
          <a:xfrm>
            <a:off x="498474" y="789083"/>
            <a:ext cx="8071126" cy="3908234"/>
          </a:xfrm>
        </p:spPr>
        <p:txBody>
          <a:bodyPr>
            <a:normAutofit/>
          </a:bodyPr>
          <a:lstStyle>
            <a:lvl1pPr marL="0" indent="0">
              <a:lnSpc>
                <a:spcPct val="150000"/>
              </a:lnSpc>
              <a:buNone/>
              <a:defRPr sz="12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cxnSp>
        <p:nvCxnSpPr>
          <p:cNvPr id="17" name="Connettore 1 16"/>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pic>
        <p:nvPicPr>
          <p:cNvPr id="11" name="Immagin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without image and and Only Title">
    <p:spTree>
      <p:nvGrpSpPr>
        <p:cNvPr id="1" name=""/>
        <p:cNvGrpSpPr/>
        <p:nvPr/>
      </p:nvGrpSpPr>
      <p:grpSpPr>
        <a:xfrm>
          <a:off x="0" y="0"/>
          <a:ext cx="0" cy="0"/>
          <a:chOff x="0" y="0"/>
          <a:chExt cx="0" cy="0"/>
        </a:xfrm>
      </p:grpSpPr>
      <p:sp>
        <p:nvSpPr>
          <p:cNvPr id="4" name="Rettangolo 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sp>
        <p:nvSpPr>
          <p:cNvPr id="15"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6"/>
          <p:cNvSpPr/>
          <p:nvPr userDrawn="1"/>
        </p:nvSpPr>
        <p:spPr>
          <a:xfrm>
            <a:off x="962952" y="266700"/>
            <a:ext cx="8181048" cy="1944000"/>
          </a:xfrm>
          <a:prstGeom prst="rect">
            <a:avLst/>
          </a:prstGeom>
          <a:solidFill>
            <a:srgbClr val="007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18" name="Rectangle 6"/>
          <p:cNvSpPr/>
          <p:nvPr userDrawn="1"/>
        </p:nvSpPr>
        <p:spPr>
          <a:xfrm>
            <a:off x="962952" y="2264700"/>
            <a:ext cx="8181048" cy="16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sp>
        <p:nvSpPr>
          <p:cNvPr id="17"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pic>
        <p:nvPicPr>
          <p:cNvPr id="10" name="Immagine 9">
            <a:extLst>
              <a:ext uri="{FF2B5EF4-FFF2-40B4-BE49-F238E27FC236}">
                <a16:creationId xmlns:a16="http://schemas.microsoft.com/office/drawing/2014/main" id="{FAB0FA2B-6C46-489B-87B6-A1B338A2B6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2189290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Two content">
    <p:spTree>
      <p:nvGrpSpPr>
        <p:cNvPr id="1" name=""/>
        <p:cNvGrpSpPr/>
        <p:nvPr/>
      </p:nvGrpSpPr>
      <p:grpSpPr>
        <a:xfrm>
          <a:off x="0" y="0"/>
          <a:ext cx="0" cy="0"/>
          <a:chOff x="0" y="0"/>
          <a:chExt cx="0" cy="0"/>
        </a:xfrm>
      </p:grpSpPr>
      <p:sp>
        <p:nvSpPr>
          <p:cNvPr id="9" name="Rettangolo 8"/>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Segnaposto piè di pagina 1"/>
          <p:cNvSpPr>
            <a:spLocks noGrp="1"/>
          </p:cNvSpPr>
          <p:nvPr>
            <p:ph type="ftr" sz="quarter" idx="15"/>
          </p:nvPr>
        </p:nvSpPr>
        <p:spPr/>
        <p:txBody>
          <a:bodyPr/>
          <a:lstStyle/>
          <a:p>
            <a:r>
              <a:rPr lang="it-IT"/>
              <a:t>Stockholm 28-03-2019</a:t>
            </a:r>
            <a:endParaRPr lang="it-IT" dirty="0"/>
          </a:p>
        </p:txBody>
      </p:sp>
      <p:sp>
        <p:nvSpPr>
          <p:cNvPr id="3" name="Segnaposto numero diapositiva 2"/>
          <p:cNvSpPr>
            <a:spLocks noGrp="1"/>
          </p:cNvSpPr>
          <p:nvPr>
            <p:ph type="sldNum" sz="quarter" idx="16"/>
          </p:nvPr>
        </p:nvSpPr>
        <p:spPr/>
        <p:txBody>
          <a:bodyPr/>
          <a:lstStyle/>
          <a:p>
            <a:fld id="{1BB4EF0B-C518-4698-9E29-AF4BCDADFE6D}" type="slidenum">
              <a:rPr lang="it-IT" smtClean="0"/>
              <a:pPr/>
              <a:t>‹#›</a:t>
            </a:fld>
            <a:endParaRPr lang="it-IT"/>
          </a:p>
        </p:txBody>
      </p:sp>
      <p:sp>
        <p:nvSpPr>
          <p:cNvPr id="11"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12" name="Content Placeholder 2"/>
          <p:cNvSpPr>
            <a:spLocks noGrp="1"/>
          </p:cNvSpPr>
          <p:nvPr>
            <p:ph idx="1" hasCustomPrompt="1"/>
          </p:nvPr>
        </p:nvSpPr>
        <p:spPr>
          <a:xfrm>
            <a:off x="498475" y="772558"/>
            <a:ext cx="3809121" cy="3924759"/>
          </a:xfrm>
        </p:spPr>
        <p:txBody>
          <a:bodyPr>
            <a:normAutofit/>
          </a:bodyPr>
          <a:lstStyle>
            <a:lvl1pPr marL="0" indent="0">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cxnSp>
        <p:nvCxnSpPr>
          <p:cNvPr id="18" name="Connettore 1 17"/>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19" name="Content Placeholder 2"/>
          <p:cNvSpPr>
            <a:spLocks noGrp="1"/>
          </p:cNvSpPr>
          <p:nvPr>
            <p:ph idx="17" hasCustomPrompt="1"/>
          </p:nvPr>
        </p:nvSpPr>
        <p:spPr>
          <a:xfrm>
            <a:off x="4456323" y="772558"/>
            <a:ext cx="4113277" cy="3924759"/>
          </a:xfrm>
        </p:spPr>
        <p:txBody>
          <a:bodyPr>
            <a:normAutofit/>
          </a:bodyPr>
          <a:lstStyle>
            <a:lvl1pPr marL="0" indent="0">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page Title">
    <p:spTree>
      <p:nvGrpSpPr>
        <p:cNvPr id="1" name=""/>
        <p:cNvGrpSpPr/>
        <p:nvPr/>
      </p:nvGrpSpPr>
      <p:grpSpPr>
        <a:xfrm>
          <a:off x="0" y="0"/>
          <a:ext cx="0" cy="0"/>
          <a:chOff x="0" y="0"/>
          <a:chExt cx="0" cy="0"/>
        </a:xfrm>
      </p:grpSpPr>
      <p:sp>
        <p:nvSpPr>
          <p:cNvPr id="7" name="Rettangolo 6"/>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Segnaposto piè di pagina 1"/>
          <p:cNvSpPr>
            <a:spLocks noGrp="1"/>
          </p:cNvSpPr>
          <p:nvPr>
            <p:ph type="ftr" sz="quarter" idx="10"/>
          </p:nvPr>
        </p:nvSpPr>
        <p:spPr/>
        <p:txBody>
          <a:bodyPr/>
          <a:lstStyle/>
          <a:p>
            <a:r>
              <a:rPr lang="it-IT"/>
              <a:t>Stockholm 28-03-2019</a:t>
            </a:r>
            <a:endParaRPr lang="it-IT" dirty="0"/>
          </a:p>
        </p:txBody>
      </p:sp>
      <p:sp>
        <p:nvSpPr>
          <p:cNvPr id="3" name="Segnaposto numero diapositiva 2"/>
          <p:cNvSpPr>
            <a:spLocks noGrp="1"/>
          </p:cNvSpPr>
          <p:nvPr>
            <p:ph type="sldNum" sz="quarter" idx="11"/>
          </p:nvPr>
        </p:nvSpPr>
        <p:spPr/>
        <p:txBody>
          <a:bodyPr/>
          <a:lstStyle/>
          <a:p>
            <a:fld id="{1BB4EF0B-C518-4698-9E29-AF4BCDADFE6D}" type="slidenum">
              <a:rPr lang="it-IT" smtClean="0"/>
              <a:pPr/>
              <a:t>‹#›</a:t>
            </a:fld>
            <a:endParaRPr lang="it-IT"/>
          </a:p>
        </p:txBody>
      </p:sp>
      <p:sp>
        <p:nvSpPr>
          <p:cNvPr id="9"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cxnSp>
        <p:nvCxnSpPr>
          <p:cNvPr id="11" name="Connettore 1 10"/>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pic>
        <p:nvPicPr>
          <p:cNvPr id="8" name="Immagin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lide page Double Title ">
    <p:spTree>
      <p:nvGrpSpPr>
        <p:cNvPr id="1" name=""/>
        <p:cNvGrpSpPr/>
        <p:nvPr/>
      </p:nvGrpSpPr>
      <p:grpSpPr>
        <a:xfrm>
          <a:off x="0" y="0"/>
          <a:ext cx="0" cy="0"/>
          <a:chOff x="0" y="0"/>
          <a:chExt cx="0" cy="0"/>
        </a:xfrm>
      </p:grpSpPr>
      <p:sp>
        <p:nvSpPr>
          <p:cNvPr id="7" name="Rettangolo 6"/>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Segnaposto piè di pagina 1"/>
          <p:cNvSpPr>
            <a:spLocks noGrp="1"/>
          </p:cNvSpPr>
          <p:nvPr>
            <p:ph type="ftr" sz="quarter" idx="10"/>
          </p:nvPr>
        </p:nvSpPr>
        <p:spPr/>
        <p:txBody>
          <a:bodyPr/>
          <a:lstStyle/>
          <a:p>
            <a:r>
              <a:rPr lang="it-IT"/>
              <a:t>Stockholm 28-03-2019</a:t>
            </a:r>
            <a:endParaRPr lang="it-IT" dirty="0"/>
          </a:p>
        </p:txBody>
      </p:sp>
      <p:sp>
        <p:nvSpPr>
          <p:cNvPr id="3" name="Segnaposto numero diapositiva 2"/>
          <p:cNvSpPr>
            <a:spLocks noGrp="1"/>
          </p:cNvSpPr>
          <p:nvPr>
            <p:ph type="sldNum" sz="quarter" idx="11"/>
          </p:nvPr>
        </p:nvSpPr>
        <p:spPr/>
        <p:txBody>
          <a:bodyPr/>
          <a:lstStyle/>
          <a:p>
            <a:fld id="{1BB4EF0B-C518-4698-9E29-AF4BCDADFE6D}" type="slidenum">
              <a:rPr lang="it-IT" smtClean="0"/>
              <a:pPr/>
              <a:t>‹#›</a:t>
            </a:fld>
            <a:endParaRPr lang="it-IT"/>
          </a:p>
        </p:txBody>
      </p:sp>
      <p:sp>
        <p:nvSpPr>
          <p:cNvPr id="9"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cxnSp>
        <p:nvCxnSpPr>
          <p:cNvPr id="11" name="Connettore 1 10"/>
          <p:cNvCxnSpPr/>
          <p:nvPr userDrawn="1"/>
        </p:nvCxnSpPr>
        <p:spPr>
          <a:xfrm>
            <a:off x="574400" y="1009030"/>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pic>
        <p:nvPicPr>
          <p:cNvPr id="8" name="Immagin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1604029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3" name="Content Placeholder 2"/>
          <p:cNvSpPr>
            <a:spLocks noGrp="1"/>
          </p:cNvSpPr>
          <p:nvPr>
            <p:ph idx="1" hasCustomPrompt="1"/>
          </p:nvPr>
        </p:nvSpPr>
        <p:spPr>
          <a:xfrm>
            <a:off x="498474" y="760164"/>
            <a:ext cx="8071126" cy="3937153"/>
          </a:xfr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a:p>
            <a:pPr lvl="1"/>
            <a:r>
              <a:rPr lang="it-IT" dirty="0"/>
              <a:t>Second </a:t>
            </a:r>
            <a:r>
              <a:rPr lang="it-IT" dirty="0" err="1"/>
              <a:t>level</a:t>
            </a:r>
            <a:endParaRPr lang="it-IT" dirty="0"/>
          </a:p>
          <a:p>
            <a:pPr lvl="2"/>
            <a:r>
              <a:rPr lang="it-IT" dirty="0"/>
              <a:t>Third </a:t>
            </a:r>
            <a:r>
              <a:rPr lang="it-IT" dirty="0" err="1"/>
              <a:t>level</a:t>
            </a:r>
            <a:endParaRPr lang="it-IT" dirty="0"/>
          </a:p>
          <a:p>
            <a:pPr lvl="3"/>
            <a:r>
              <a:rPr lang="it-IT" dirty="0" err="1"/>
              <a:t>Fourth</a:t>
            </a:r>
            <a:r>
              <a:rPr lang="it-IT" dirty="0"/>
              <a:t> </a:t>
            </a:r>
            <a:r>
              <a:rPr lang="it-IT" dirty="0" err="1"/>
              <a:t>level</a:t>
            </a:r>
            <a:endParaRPr lang="it-IT" dirty="0"/>
          </a:p>
          <a:p>
            <a:pPr lvl="4"/>
            <a:r>
              <a:rPr lang="it-IT" dirty="0" err="1"/>
              <a:t>Fifth</a:t>
            </a:r>
            <a:r>
              <a:rPr lang="it-IT" dirty="0"/>
              <a:t> </a:t>
            </a:r>
            <a:r>
              <a:rPr lang="it-IT" dirty="0" err="1"/>
              <a:t>livel</a:t>
            </a:r>
            <a:endParaRPr dirty="0"/>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en-US"/>
              <a:t>| Presentation Title | Presenter Name | Date | Subject | For Internal use only |</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1" name="Immagin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16980"/>
            <a:ext cx="866966" cy="163929"/>
          </a:xfrm>
          <a:prstGeom prst="rect">
            <a:avLst/>
          </a:prstGeom>
        </p:spPr>
      </p:pic>
    </p:spTree>
    <p:extLst>
      <p:ext uri="{BB962C8B-B14F-4D97-AF65-F5344CB8AC3E}">
        <p14:creationId xmlns:p14="http://schemas.microsoft.com/office/powerpoint/2010/main" val="4184840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one insert image">
    <p:spTree>
      <p:nvGrpSpPr>
        <p:cNvPr id="1" name=""/>
        <p:cNvGrpSpPr/>
        <p:nvPr/>
      </p:nvGrpSpPr>
      <p:grpSpPr>
        <a:xfrm>
          <a:off x="0" y="0"/>
          <a:ext cx="0" cy="0"/>
          <a:chOff x="0" y="0"/>
          <a:chExt cx="0" cy="0"/>
        </a:xfrm>
      </p:grpSpPr>
      <p:sp>
        <p:nvSpPr>
          <p:cNvPr id="4" name="Rettangolo 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sp>
        <p:nvSpPr>
          <p:cNvPr id="6" name="Subtitle 2"/>
          <p:cNvSpPr>
            <a:spLocks noGrp="1"/>
          </p:cNvSpPr>
          <p:nvPr>
            <p:ph type="subTitle" idx="1" hasCustomPrompt="1"/>
          </p:nvPr>
        </p:nvSpPr>
        <p:spPr>
          <a:xfrm>
            <a:off x="574399" y="3130777"/>
            <a:ext cx="7995788" cy="292835"/>
          </a:xfrm>
        </p:spPr>
        <p:txBody>
          <a:bodyPr>
            <a:noAutofit/>
          </a:bodyPr>
          <a:lstStyle>
            <a:lvl1pPr marL="0" indent="0" algn="l">
              <a:spcBef>
                <a:spcPts val="30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Click to </a:t>
            </a:r>
            <a:r>
              <a:rPr lang="it-IT" dirty="0" err="1"/>
              <a:t>add</a:t>
            </a:r>
            <a:r>
              <a:rPr lang="it-IT" dirty="0"/>
              <a:t> </a:t>
            </a:r>
            <a:r>
              <a:rPr lang="it-IT" dirty="0" err="1"/>
              <a:t>Subtitle</a:t>
            </a:r>
            <a:endParaRPr dirty="0"/>
          </a:p>
        </p:txBody>
      </p:sp>
      <p:sp>
        <p:nvSpPr>
          <p:cNvPr id="7"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cxnSp>
        <p:nvCxnSpPr>
          <p:cNvPr id="9" name="Connettore 1 8"/>
          <p:cNvCxnSpPr/>
          <p:nvPr userDrawn="1"/>
        </p:nvCxnSpPr>
        <p:spPr>
          <a:xfrm>
            <a:off x="574400" y="3036755"/>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0" name="Connettore 1 9"/>
          <p:cNvCxnSpPr/>
          <p:nvPr userDrawn="1"/>
        </p:nvCxnSpPr>
        <p:spPr>
          <a:xfrm>
            <a:off x="574400" y="3508646"/>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2" name="Segnaposto testo 25"/>
          <p:cNvSpPr>
            <a:spLocks noGrp="1"/>
          </p:cNvSpPr>
          <p:nvPr>
            <p:ph type="body" sz="quarter" idx="11" hasCustomPrompt="1"/>
          </p:nvPr>
        </p:nvSpPr>
        <p:spPr>
          <a:xfrm>
            <a:off x="574675" y="3584973"/>
            <a:ext cx="7994925" cy="311944"/>
          </a:xfrm>
        </p:spPr>
        <p:txBody>
          <a:bodyPr>
            <a:normAutofit/>
          </a:bodyPr>
          <a:lstStyle>
            <a:lvl1pPr marL="0" indent="0">
              <a:buNone/>
              <a:defRPr sz="1600" b="0" baseline="0">
                <a:solidFill>
                  <a:srgbClr val="000000"/>
                </a:solidFill>
              </a:defRPr>
            </a:lvl1pPr>
          </a:lstStyle>
          <a:p>
            <a:pPr lvl="0"/>
            <a:r>
              <a:rPr lang="it-IT" dirty="0"/>
              <a:t>Click to </a:t>
            </a:r>
            <a:r>
              <a:rPr lang="it-IT" dirty="0" err="1"/>
              <a:t>add</a:t>
            </a:r>
            <a:r>
              <a:rPr lang="it-IT" dirty="0"/>
              <a:t> </a:t>
            </a:r>
            <a:r>
              <a:rPr lang="it-IT" dirty="0" err="1"/>
              <a:t>Presenter</a:t>
            </a:r>
            <a:endParaRPr lang="it-IT" dirty="0"/>
          </a:p>
        </p:txBody>
      </p:sp>
      <p:sp>
        <p:nvSpPr>
          <p:cNvPr id="17" name="Segnaposto immagine 16"/>
          <p:cNvSpPr>
            <a:spLocks noGrp="1"/>
          </p:cNvSpPr>
          <p:nvPr>
            <p:ph type="pic" sz="quarter" idx="14" hasCustomPrompt="1"/>
          </p:nvPr>
        </p:nvSpPr>
        <p:spPr>
          <a:xfrm>
            <a:off x="972000" y="266700"/>
            <a:ext cx="7200000" cy="2160000"/>
          </a:xfrm>
        </p:spPr>
        <p:txBody>
          <a:bodyPr>
            <a:normAutofit/>
          </a:bodyPr>
          <a:lstStyle>
            <a:lvl1pPr marL="0" indent="0">
              <a:buNone/>
              <a:defRPr sz="1100"/>
            </a:lvl1pPr>
          </a:lstStyle>
          <a:p>
            <a:r>
              <a:rPr lang="en-US" dirty="0"/>
              <a:t>Click on the icon to add the image</a:t>
            </a:r>
            <a:endParaRPr lang="it-IT" dirty="0"/>
          </a:p>
        </p:txBody>
      </p:sp>
      <p:sp>
        <p:nvSpPr>
          <p:cNvPr id="3" name="Segnaposto testo 2"/>
          <p:cNvSpPr>
            <a:spLocks noGrp="1"/>
          </p:cNvSpPr>
          <p:nvPr>
            <p:ph type="body" sz="quarter" idx="15" hasCustomPrompt="1"/>
          </p:nvPr>
        </p:nvSpPr>
        <p:spPr>
          <a:xfrm>
            <a:off x="574675" y="3965973"/>
            <a:ext cx="7994925" cy="302419"/>
          </a:xfrm>
        </p:spPr>
        <p:txBody>
          <a:bodyPr>
            <a:normAutofit/>
          </a:bodyPr>
          <a:lstStyle>
            <a:lvl1pPr marL="0" marR="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sz="1400" i="1">
                <a:solidFill>
                  <a:srgbClr val="000000"/>
                </a:solidFill>
              </a:defRPr>
            </a:lvl1pPr>
          </a:lstStyle>
          <a:p>
            <a:pPr marL="0" marR="0" lvl="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a:pPr>
            <a:r>
              <a:rPr lang="it-IT" dirty="0"/>
              <a:t>Click to </a:t>
            </a:r>
            <a:r>
              <a:rPr lang="it-IT" dirty="0" err="1"/>
              <a:t>add</a:t>
            </a:r>
            <a:r>
              <a:rPr lang="it-IT" dirty="0"/>
              <a:t> </a:t>
            </a:r>
            <a:r>
              <a:rPr lang="it-IT" dirty="0" err="1"/>
              <a:t>Qualification</a:t>
            </a:r>
            <a:endParaRPr lang="it-IT" dirty="0"/>
          </a:p>
        </p:txBody>
      </p:sp>
      <p:sp>
        <p:nvSpPr>
          <p:cNvPr id="15"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6"/>
          <p:cNvSpPr/>
          <p:nvPr userDrawn="1"/>
        </p:nvSpPr>
        <p:spPr>
          <a:xfrm>
            <a:off x="8244000" y="266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18" name="Rectangle 6"/>
          <p:cNvSpPr/>
          <p:nvPr userDrawn="1"/>
        </p:nvSpPr>
        <p:spPr>
          <a:xfrm>
            <a:off x="8244000" y="1805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pic>
        <p:nvPicPr>
          <p:cNvPr id="20" name="Immagine 19">
            <a:extLst>
              <a:ext uri="{FF2B5EF4-FFF2-40B4-BE49-F238E27FC236}">
                <a16:creationId xmlns:a16="http://schemas.microsoft.com/office/drawing/2014/main" id="{158BA288-7553-4056-A51C-8461E9E8E5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3670329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lide one insert image  and Only Title">
    <p:spTree>
      <p:nvGrpSpPr>
        <p:cNvPr id="1" name=""/>
        <p:cNvGrpSpPr/>
        <p:nvPr/>
      </p:nvGrpSpPr>
      <p:grpSpPr>
        <a:xfrm>
          <a:off x="0" y="0"/>
          <a:ext cx="0" cy="0"/>
          <a:chOff x="0" y="0"/>
          <a:chExt cx="0" cy="0"/>
        </a:xfrm>
      </p:grpSpPr>
      <p:sp>
        <p:nvSpPr>
          <p:cNvPr id="4" name="Rettangolo 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sp>
        <p:nvSpPr>
          <p:cNvPr id="17" name="Segnaposto immagine 16"/>
          <p:cNvSpPr>
            <a:spLocks noGrp="1"/>
          </p:cNvSpPr>
          <p:nvPr>
            <p:ph type="pic" sz="quarter" idx="14" hasCustomPrompt="1"/>
          </p:nvPr>
        </p:nvSpPr>
        <p:spPr>
          <a:xfrm>
            <a:off x="972000" y="266700"/>
            <a:ext cx="7200000" cy="2160000"/>
          </a:xfrm>
        </p:spPr>
        <p:txBody>
          <a:bodyPr>
            <a:normAutofit/>
          </a:bodyPr>
          <a:lstStyle>
            <a:lvl1pPr marL="0" indent="0">
              <a:buNone/>
              <a:defRPr sz="1100"/>
            </a:lvl1pPr>
          </a:lstStyle>
          <a:p>
            <a:r>
              <a:rPr lang="en-US" dirty="0"/>
              <a:t>Click on the icon to add the image</a:t>
            </a:r>
            <a:endParaRPr lang="it-IT" dirty="0"/>
          </a:p>
        </p:txBody>
      </p:sp>
      <p:sp>
        <p:nvSpPr>
          <p:cNvPr id="15"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6"/>
          <p:cNvSpPr/>
          <p:nvPr userDrawn="1"/>
        </p:nvSpPr>
        <p:spPr>
          <a:xfrm>
            <a:off x="8244000" y="266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18" name="Rectangle 6"/>
          <p:cNvSpPr/>
          <p:nvPr userDrawn="1"/>
        </p:nvSpPr>
        <p:spPr>
          <a:xfrm>
            <a:off x="8244000" y="1805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sp>
        <p:nvSpPr>
          <p:cNvPr id="21"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pic>
        <p:nvPicPr>
          <p:cNvPr id="11" name="Immagine 10">
            <a:extLst>
              <a:ext uri="{FF2B5EF4-FFF2-40B4-BE49-F238E27FC236}">
                <a16:creationId xmlns:a16="http://schemas.microsoft.com/office/drawing/2014/main" id="{ECA87C0F-AA4F-412C-AFEF-4CB01A0FE5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2404857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two  insert image">
    <p:spTree>
      <p:nvGrpSpPr>
        <p:cNvPr id="1" name=""/>
        <p:cNvGrpSpPr/>
        <p:nvPr/>
      </p:nvGrpSpPr>
      <p:grpSpPr>
        <a:xfrm>
          <a:off x="0" y="0"/>
          <a:ext cx="0" cy="0"/>
          <a:chOff x="0" y="0"/>
          <a:chExt cx="0" cy="0"/>
        </a:xfrm>
      </p:grpSpPr>
      <p:sp>
        <p:nvSpPr>
          <p:cNvPr id="19" name="Segnaposto immagine 16"/>
          <p:cNvSpPr>
            <a:spLocks noGrp="1"/>
          </p:cNvSpPr>
          <p:nvPr>
            <p:ph type="pic" sz="quarter" idx="14" hasCustomPrompt="1"/>
          </p:nvPr>
        </p:nvSpPr>
        <p:spPr>
          <a:xfrm>
            <a:off x="965772" y="265509"/>
            <a:ext cx="3564000" cy="2160000"/>
          </a:xfrm>
        </p:spPr>
        <p:txBody>
          <a:bodyPr>
            <a:normAutofit/>
          </a:bodyPr>
          <a:lstStyle>
            <a:lvl1pPr>
              <a:defRPr sz="1100"/>
            </a:lvl1pPr>
          </a:lstStyle>
          <a:p>
            <a:r>
              <a:rPr lang="en-US" dirty="0"/>
              <a:t>Click on the icon to add the image</a:t>
            </a:r>
            <a:endParaRPr lang="it-IT" dirty="0"/>
          </a:p>
        </p:txBody>
      </p:sp>
      <p:sp>
        <p:nvSpPr>
          <p:cNvPr id="20" name="Segnaposto immagine 16"/>
          <p:cNvSpPr>
            <a:spLocks noGrp="1"/>
          </p:cNvSpPr>
          <p:nvPr>
            <p:ph type="pic" sz="quarter" idx="15" hasCustomPrompt="1"/>
          </p:nvPr>
        </p:nvSpPr>
        <p:spPr>
          <a:xfrm>
            <a:off x="4607200" y="265509"/>
            <a:ext cx="3564000" cy="2160000"/>
          </a:xfrm>
        </p:spPr>
        <p:txBody>
          <a:bodyPr>
            <a:normAutofit/>
          </a:bodyPr>
          <a:lstStyle>
            <a:lvl1pPr>
              <a:defRPr sz="1100"/>
            </a:lvl1pPr>
          </a:lstStyle>
          <a:p>
            <a:r>
              <a:rPr lang="en-US" dirty="0"/>
              <a:t>Click on the icon to add the image</a:t>
            </a:r>
            <a:endParaRPr lang="it-IT" dirty="0"/>
          </a:p>
        </p:txBody>
      </p:sp>
      <p:sp>
        <p:nvSpPr>
          <p:cNvPr id="28"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sp>
        <p:nvSpPr>
          <p:cNvPr id="29"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0" name="Rectangle 6"/>
          <p:cNvSpPr/>
          <p:nvPr userDrawn="1"/>
        </p:nvSpPr>
        <p:spPr>
          <a:xfrm>
            <a:off x="8244000" y="266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31" name="Rectangle 6"/>
          <p:cNvSpPr/>
          <p:nvPr userDrawn="1"/>
        </p:nvSpPr>
        <p:spPr>
          <a:xfrm>
            <a:off x="8244000" y="1805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1" name="Rettangolo 40"/>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2"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sp>
        <p:nvSpPr>
          <p:cNvPr id="43" name="Subtitle 2"/>
          <p:cNvSpPr>
            <a:spLocks noGrp="1"/>
          </p:cNvSpPr>
          <p:nvPr>
            <p:ph type="subTitle" idx="1" hasCustomPrompt="1"/>
          </p:nvPr>
        </p:nvSpPr>
        <p:spPr>
          <a:xfrm>
            <a:off x="574399" y="3130777"/>
            <a:ext cx="7995788" cy="292835"/>
          </a:xfrm>
        </p:spPr>
        <p:txBody>
          <a:bodyPr>
            <a:noAutofit/>
          </a:bodyPr>
          <a:lstStyle>
            <a:lvl1pPr marL="0" indent="0" algn="l">
              <a:spcBef>
                <a:spcPts val="30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Click to </a:t>
            </a:r>
            <a:r>
              <a:rPr lang="it-IT" dirty="0" err="1"/>
              <a:t>add</a:t>
            </a:r>
            <a:r>
              <a:rPr lang="it-IT" dirty="0"/>
              <a:t> </a:t>
            </a:r>
            <a:r>
              <a:rPr lang="it-IT" dirty="0" err="1"/>
              <a:t>Subtitle</a:t>
            </a:r>
            <a:endParaRPr dirty="0"/>
          </a:p>
        </p:txBody>
      </p:sp>
      <p:cxnSp>
        <p:nvCxnSpPr>
          <p:cNvPr id="44" name="Connettore 1 43"/>
          <p:cNvCxnSpPr/>
          <p:nvPr userDrawn="1"/>
        </p:nvCxnSpPr>
        <p:spPr>
          <a:xfrm>
            <a:off x="574400" y="3036755"/>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45" name="Connettore 1 44"/>
          <p:cNvCxnSpPr/>
          <p:nvPr userDrawn="1"/>
        </p:nvCxnSpPr>
        <p:spPr>
          <a:xfrm>
            <a:off x="574400" y="3508646"/>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47" name="Segnaposto testo 25"/>
          <p:cNvSpPr>
            <a:spLocks noGrp="1"/>
          </p:cNvSpPr>
          <p:nvPr>
            <p:ph type="body" sz="quarter" idx="11" hasCustomPrompt="1"/>
          </p:nvPr>
        </p:nvSpPr>
        <p:spPr>
          <a:xfrm>
            <a:off x="574675" y="3584973"/>
            <a:ext cx="7994925" cy="311944"/>
          </a:xfrm>
        </p:spPr>
        <p:txBody>
          <a:bodyPr>
            <a:normAutofit/>
          </a:bodyPr>
          <a:lstStyle>
            <a:lvl1pPr marL="0" indent="0">
              <a:buNone/>
              <a:defRPr sz="1600" b="0" baseline="0">
                <a:solidFill>
                  <a:srgbClr val="000000"/>
                </a:solidFill>
              </a:defRPr>
            </a:lvl1pPr>
          </a:lstStyle>
          <a:p>
            <a:pPr lvl="0"/>
            <a:r>
              <a:rPr lang="it-IT" dirty="0"/>
              <a:t>Click to </a:t>
            </a:r>
            <a:r>
              <a:rPr lang="it-IT" dirty="0" err="1"/>
              <a:t>add</a:t>
            </a:r>
            <a:r>
              <a:rPr lang="it-IT" dirty="0"/>
              <a:t> </a:t>
            </a:r>
            <a:r>
              <a:rPr lang="it-IT" dirty="0" err="1"/>
              <a:t>Presenter</a:t>
            </a:r>
            <a:endParaRPr lang="it-IT" dirty="0"/>
          </a:p>
        </p:txBody>
      </p:sp>
      <p:sp>
        <p:nvSpPr>
          <p:cNvPr id="48" name="Segnaposto testo 2"/>
          <p:cNvSpPr>
            <a:spLocks noGrp="1"/>
          </p:cNvSpPr>
          <p:nvPr>
            <p:ph type="body" sz="quarter" idx="16" hasCustomPrompt="1"/>
          </p:nvPr>
        </p:nvSpPr>
        <p:spPr>
          <a:xfrm>
            <a:off x="574675" y="3965973"/>
            <a:ext cx="7994925" cy="302419"/>
          </a:xfrm>
        </p:spPr>
        <p:txBody>
          <a:bodyPr>
            <a:normAutofit/>
          </a:bodyPr>
          <a:lstStyle>
            <a:lvl1pPr marL="0" marR="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sz="1400" i="1">
                <a:solidFill>
                  <a:srgbClr val="000000"/>
                </a:solidFill>
              </a:defRPr>
            </a:lvl1pPr>
          </a:lstStyle>
          <a:p>
            <a:pPr marL="0" marR="0" lvl="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a:pPr>
            <a:r>
              <a:rPr lang="it-IT" dirty="0"/>
              <a:t>Click to </a:t>
            </a:r>
            <a:r>
              <a:rPr lang="it-IT" dirty="0" err="1"/>
              <a:t>add</a:t>
            </a:r>
            <a:r>
              <a:rPr lang="it-IT" dirty="0"/>
              <a:t> </a:t>
            </a:r>
            <a:r>
              <a:rPr lang="it-IT" dirty="0" err="1"/>
              <a:t>Qualification</a:t>
            </a:r>
            <a:endParaRPr lang="it-IT" dirty="0"/>
          </a:p>
        </p:txBody>
      </p:sp>
      <p:sp>
        <p:nvSpPr>
          <p:cNvPr id="4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pic>
        <p:nvPicPr>
          <p:cNvPr id="17" name="Immagine 16">
            <a:extLst>
              <a:ext uri="{FF2B5EF4-FFF2-40B4-BE49-F238E27FC236}">
                <a16:creationId xmlns:a16="http://schemas.microsoft.com/office/drawing/2014/main" id="{F19133BC-5742-42D7-B8F4-D52961FC34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631124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lide two  insert image and Only Title">
    <p:spTree>
      <p:nvGrpSpPr>
        <p:cNvPr id="1" name=""/>
        <p:cNvGrpSpPr/>
        <p:nvPr/>
      </p:nvGrpSpPr>
      <p:grpSpPr>
        <a:xfrm>
          <a:off x="0" y="0"/>
          <a:ext cx="0" cy="0"/>
          <a:chOff x="0" y="0"/>
          <a:chExt cx="0" cy="0"/>
        </a:xfrm>
      </p:grpSpPr>
      <p:sp>
        <p:nvSpPr>
          <p:cNvPr id="19" name="Segnaposto immagine 16"/>
          <p:cNvSpPr>
            <a:spLocks noGrp="1"/>
          </p:cNvSpPr>
          <p:nvPr>
            <p:ph type="pic" sz="quarter" idx="14" hasCustomPrompt="1"/>
          </p:nvPr>
        </p:nvSpPr>
        <p:spPr>
          <a:xfrm>
            <a:off x="965772" y="265509"/>
            <a:ext cx="3564000" cy="2160000"/>
          </a:xfrm>
        </p:spPr>
        <p:txBody>
          <a:bodyPr>
            <a:normAutofit/>
          </a:bodyPr>
          <a:lstStyle>
            <a:lvl1pPr marL="0" indent="0">
              <a:buNone/>
              <a:defRPr sz="1100"/>
            </a:lvl1pPr>
          </a:lstStyle>
          <a:p>
            <a:r>
              <a:rPr lang="en-US" dirty="0"/>
              <a:t>Click on the icon to add the image</a:t>
            </a:r>
            <a:endParaRPr lang="it-IT" dirty="0"/>
          </a:p>
        </p:txBody>
      </p:sp>
      <p:sp>
        <p:nvSpPr>
          <p:cNvPr id="20" name="Segnaposto immagine 16"/>
          <p:cNvSpPr>
            <a:spLocks noGrp="1"/>
          </p:cNvSpPr>
          <p:nvPr>
            <p:ph type="pic" sz="quarter" idx="15" hasCustomPrompt="1"/>
          </p:nvPr>
        </p:nvSpPr>
        <p:spPr>
          <a:xfrm>
            <a:off x="4607200" y="265509"/>
            <a:ext cx="3564000" cy="2160000"/>
          </a:xfrm>
        </p:spPr>
        <p:txBody>
          <a:bodyPr>
            <a:normAutofit/>
          </a:bodyPr>
          <a:lstStyle>
            <a:lvl1pPr marL="0" indent="0">
              <a:buNone/>
              <a:defRPr sz="1100"/>
            </a:lvl1pPr>
          </a:lstStyle>
          <a:p>
            <a:r>
              <a:rPr lang="en-US" dirty="0"/>
              <a:t>Click on the icon to add the image</a:t>
            </a:r>
            <a:endParaRPr lang="it-IT" dirty="0"/>
          </a:p>
        </p:txBody>
      </p:sp>
      <p:sp>
        <p:nvSpPr>
          <p:cNvPr id="28"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sp>
        <p:nvSpPr>
          <p:cNvPr id="29"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0" name="Rectangle 6"/>
          <p:cNvSpPr/>
          <p:nvPr userDrawn="1"/>
        </p:nvSpPr>
        <p:spPr>
          <a:xfrm>
            <a:off x="8244000" y="266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31" name="Rectangle 6"/>
          <p:cNvSpPr/>
          <p:nvPr userDrawn="1"/>
        </p:nvSpPr>
        <p:spPr>
          <a:xfrm>
            <a:off x="8244000" y="1805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1" name="Rettangolo 40"/>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sp>
        <p:nvSpPr>
          <p:cNvPr id="18"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pic>
        <p:nvPicPr>
          <p:cNvPr id="12" name="Immagine 11">
            <a:extLst>
              <a:ext uri="{FF2B5EF4-FFF2-40B4-BE49-F238E27FC236}">
                <a16:creationId xmlns:a16="http://schemas.microsoft.com/office/drawing/2014/main" id="{2FA1C3C8-2004-4518-91FB-5831E6F659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2304008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Three  insert image">
    <p:spTree>
      <p:nvGrpSpPr>
        <p:cNvPr id="1" name=""/>
        <p:cNvGrpSpPr/>
        <p:nvPr/>
      </p:nvGrpSpPr>
      <p:grpSpPr>
        <a:xfrm>
          <a:off x="0" y="0"/>
          <a:ext cx="0" cy="0"/>
          <a:chOff x="0" y="0"/>
          <a:chExt cx="0" cy="0"/>
        </a:xfrm>
      </p:grpSpPr>
      <p:sp>
        <p:nvSpPr>
          <p:cNvPr id="8" name="Segnaposto immagine 16"/>
          <p:cNvSpPr>
            <a:spLocks noGrp="1"/>
          </p:cNvSpPr>
          <p:nvPr>
            <p:ph type="pic" sz="quarter" idx="14" hasCustomPrompt="1"/>
          </p:nvPr>
        </p:nvSpPr>
        <p:spPr>
          <a:xfrm>
            <a:off x="965772" y="265509"/>
            <a:ext cx="2340000" cy="2160000"/>
          </a:xfrm>
        </p:spPr>
        <p:txBody>
          <a:bodyPr>
            <a:normAutofit/>
          </a:bodyPr>
          <a:lstStyle>
            <a:lvl1pPr marL="0" indent="0">
              <a:buNone/>
              <a:defRPr sz="1100"/>
            </a:lvl1pPr>
          </a:lstStyle>
          <a:p>
            <a:r>
              <a:rPr lang="en-US" dirty="0"/>
              <a:t>Click on the icon to add the image</a:t>
            </a:r>
            <a:endParaRPr lang="it-IT" dirty="0"/>
          </a:p>
        </p:txBody>
      </p:sp>
      <p:sp>
        <p:nvSpPr>
          <p:cNvPr id="9" name="Segnaposto immagine 16"/>
          <p:cNvSpPr>
            <a:spLocks noGrp="1"/>
          </p:cNvSpPr>
          <p:nvPr>
            <p:ph type="pic" sz="quarter" idx="15" hasCustomPrompt="1"/>
          </p:nvPr>
        </p:nvSpPr>
        <p:spPr>
          <a:xfrm>
            <a:off x="5841089" y="265509"/>
            <a:ext cx="2340000" cy="2160000"/>
          </a:xfrm>
        </p:spPr>
        <p:txBody>
          <a:bodyPr>
            <a:normAutofit/>
          </a:bodyPr>
          <a:lstStyle>
            <a:lvl1pPr marL="0" indent="0">
              <a:buNone/>
              <a:defRPr sz="1100"/>
            </a:lvl1pPr>
          </a:lstStyle>
          <a:p>
            <a:r>
              <a:rPr lang="en-US" dirty="0"/>
              <a:t>Click on the icon to add the image</a:t>
            </a:r>
            <a:endParaRPr lang="it-IT" dirty="0"/>
          </a:p>
        </p:txBody>
      </p:sp>
      <p:sp>
        <p:nvSpPr>
          <p:cNvPr id="12"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sp>
        <p:nvSpPr>
          <p:cNvPr id="13"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6"/>
          <p:cNvSpPr/>
          <p:nvPr userDrawn="1"/>
        </p:nvSpPr>
        <p:spPr>
          <a:xfrm>
            <a:off x="8244000" y="266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15" name="Rectangle 6"/>
          <p:cNvSpPr/>
          <p:nvPr userDrawn="1"/>
        </p:nvSpPr>
        <p:spPr>
          <a:xfrm>
            <a:off x="8244000" y="1805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3" name="Segnaposto immagine 16"/>
          <p:cNvSpPr>
            <a:spLocks noGrp="1"/>
          </p:cNvSpPr>
          <p:nvPr>
            <p:ph type="pic" sz="quarter" idx="17" hasCustomPrompt="1"/>
          </p:nvPr>
        </p:nvSpPr>
        <p:spPr>
          <a:xfrm>
            <a:off x="3403430" y="265509"/>
            <a:ext cx="2340000" cy="2160000"/>
          </a:xfrm>
        </p:spPr>
        <p:txBody>
          <a:bodyPr>
            <a:normAutofit/>
          </a:bodyPr>
          <a:lstStyle>
            <a:lvl1pPr marL="0" indent="0">
              <a:buNone/>
              <a:defRPr sz="1100"/>
            </a:lvl1pPr>
          </a:lstStyle>
          <a:p>
            <a:r>
              <a:rPr lang="en-US" dirty="0"/>
              <a:t>Click on the icon to add the image</a:t>
            </a:r>
            <a:endParaRPr lang="it-IT" dirty="0"/>
          </a:p>
        </p:txBody>
      </p:sp>
      <p:sp>
        <p:nvSpPr>
          <p:cNvPr id="24" name="Rettangolo 2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5"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sp>
        <p:nvSpPr>
          <p:cNvPr id="26" name="Subtitle 2"/>
          <p:cNvSpPr>
            <a:spLocks noGrp="1"/>
          </p:cNvSpPr>
          <p:nvPr>
            <p:ph type="subTitle" idx="1" hasCustomPrompt="1"/>
          </p:nvPr>
        </p:nvSpPr>
        <p:spPr>
          <a:xfrm>
            <a:off x="574399" y="3130777"/>
            <a:ext cx="7995788" cy="292835"/>
          </a:xfrm>
        </p:spPr>
        <p:txBody>
          <a:bodyPr>
            <a:noAutofit/>
          </a:bodyPr>
          <a:lstStyle>
            <a:lvl1pPr marL="0" indent="0" algn="l">
              <a:spcBef>
                <a:spcPts val="30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Click to </a:t>
            </a:r>
            <a:r>
              <a:rPr lang="it-IT" dirty="0" err="1"/>
              <a:t>add</a:t>
            </a:r>
            <a:r>
              <a:rPr lang="it-IT" dirty="0"/>
              <a:t> </a:t>
            </a:r>
            <a:r>
              <a:rPr lang="it-IT" dirty="0" err="1"/>
              <a:t>Subtitle</a:t>
            </a:r>
            <a:endParaRPr dirty="0"/>
          </a:p>
        </p:txBody>
      </p:sp>
      <p:cxnSp>
        <p:nvCxnSpPr>
          <p:cNvPr id="27" name="Connettore 1 26"/>
          <p:cNvCxnSpPr/>
          <p:nvPr userDrawn="1"/>
        </p:nvCxnSpPr>
        <p:spPr>
          <a:xfrm>
            <a:off x="574400" y="3036755"/>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8" name="Connettore 1 27"/>
          <p:cNvCxnSpPr/>
          <p:nvPr userDrawn="1"/>
        </p:nvCxnSpPr>
        <p:spPr>
          <a:xfrm>
            <a:off x="574400" y="3508646"/>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0" name="Segnaposto testo 25"/>
          <p:cNvSpPr>
            <a:spLocks noGrp="1"/>
          </p:cNvSpPr>
          <p:nvPr>
            <p:ph type="body" sz="quarter" idx="11" hasCustomPrompt="1"/>
          </p:nvPr>
        </p:nvSpPr>
        <p:spPr>
          <a:xfrm>
            <a:off x="574675" y="3584973"/>
            <a:ext cx="7994925" cy="311944"/>
          </a:xfrm>
        </p:spPr>
        <p:txBody>
          <a:bodyPr>
            <a:normAutofit/>
          </a:bodyPr>
          <a:lstStyle>
            <a:lvl1pPr marL="0" indent="0">
              <a:buNone/>
              <a:defRPr sz="1600" b="0" baseline="0">
                <a:solidFill>
                  <a:srgbClr val="000000"/>
                </a:solidFill>
              </a:defRPr>
            </a:lvl1pPr>
          </a:lstStyle>
          <a:p>
            <a:pPr lvl="0"/>
            <a:r>
              <a:rPr lang="it-IT" dirty="0"/>
              <a:t>Click to </a:t>
            </a:r>
            <a:r>
              <a:rPr lang="it-IT" dirty="0" err="1"/>
              <a:t>add</a:t>
            </a:r>
            <a:r>
              <a:rPr lang="it-IT" dirty="0"/>
              <a:t> </a:t>
            </a:r>
            <a:r>
              <a:rPr lang="it-IT" dirty="0" err="1"/>
              <a:t>Presenter</a:t>
            </a:r>
            <a:endParaRPr lang="it-IT" dirty="0"/>
          </a:p>
        </p:txBody>
      </p:sp>
      <p:sp>
        <p:nvSpPr>
          <p:cNvPr id="31" name="Segnaposto testo 2"/>
          <p:cNvSpPr>
            <a:spLocks noGrp="1"/>
          </p:cNvSpPr>
          <p:nvPr>
            <p:ph type="body" sz="quarter" idx="18" hasCustomPrompt="1"/>
          </p:nvPr>
        </p:nvSpPr>
        <p:spPr>
          <a:xfrm>
            <a:off x="574675" y="3965973"/>
            <a:ext cx="7994925" cy="302419"/>
          </a:xfrm>
        </p:spPr>
        <p:txBody>
          <a:bodyPr>
            <a:normAutofit/>
          </a:bodyPr>
          <a:lstStyle>
            <a:lvl1pPr marL="0" marR="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sz="1400" i="1">
                <a:solidFill>
                  <a:srgbClr val="000000"/>
                </a:solidFill>
              </a:defRPr>
            </a:lvl1pPr>
          </a:lstStyle>
          <a:p>
            <a:pPr marL="0" marR="0" lvl="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a:pPr>
            <a:r>
              <a:rPr lang="it-IT" dirty="0"/>
              <a:t>Click to </a:t>
            </a:r>
            <a:r>
              <a:rPr lang="it-IT" dirty="0" err="1"/>
              <a:t>add</a:t>
            </a:r>
            <a:r>
              <a:rPr lang="it-IT" dirty="0"/>
              <a:t> </a:t>
            </a:r>
            <a:r>
              <a:rPr lang="it-IT" dirty="0" err="1"/>
              <a:t>Qualification</a:t>
            </a:r>
            <a:endParaRPr lang="it-IT" dirty="0"/>
          </a:p>
        </p:txBody>
      </p:sp>
      <p:sp>
        <p:nvSpPr>
          <p:cNvPr id="32"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pic>
        <p:nvPicPr>
          <p:cNvPr id="18" name="Immagine 17">
            <a:extLst>
              <a:ext uri="{FF2B5EF4-FFF2-40B4-BE49-F238E27FC236}">
                <a16:creationId xmlns:a16="http://schemas.microsoft.com/office/drawing/2014/main" id="{24D6BA51-4CDD-4FAE-A2B9-418D4AB38C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40469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lide Three  insert image and Only Title">
    <p:spTree>
      <p:nvGrpSpPr>
        <p:cNvPr id="1" name=""/>
        <p:cNvGrpSpPr/>
        <p:nvPr/>
      </p:nvGrpSpPr>
      <p:grpSpPr>
        <a:xfrm>
          <a:off x="0" y="0"/>
          <a:ext cx="0" cy="0"/>
          <a:chOff x="0" y="0"/>
          <a:chExt cx="0" cy="0"/>
        </a:xfrm>
      </p:grpSpPr>
      <p:sp>
        <p:nvSpPr>
          <p:cNvPr id="8" name="Segnaposto immagine 16"/>
          <p:cNvSpPr>
            <a:spLocks noGrp="1"/>
          </p:cNvSpPr>
          <p:nvPr>
            <p:ph type="pic" sz="quarter" idx="14" hasCustomPrompt="1"/>
          </p:nvPr>
        </p:nvSpPr>
        <p:spPr>
          <a:xfrm>
            <a:off x="965772" y="265509"/>
            <a:ext cx="2340000" cy="2160000"/>
          </a:xfrm>
        </p:spPr>
        <p:txBody>
          <a:bodyPr>
            <a:normAutofit/>
          </a:bodyPr>
          <a:lstStyle>
            <a:lvl1pPr marL="0" indent="0">
              <a:buNone/>
              <a:defRPr sz="1100"/>
            </a:lvl1pPr>
          </a:lstStyle>
          <a:p>
            <a:r>
              <a:rPr lang="en-US" dirty="0"/>
              <a:t>Click on the icon to add the image</a:t>
            </a:r>
            <a:endParaRPr lang="it-IT" dirty="0"/>
          </a:p>
        </p:txBody>
      </p:sp>
      <p:sp>
        <p:nvSpPr>
          <p:cNvPr id="9" name="Segnaposto immagine 16"/>
          <p:cNvSpPr>
            <a:spLocks noGrp="1"/>
          </p:cNvSpPr>
          <p:nvPr>
            <p:ph type="pic" sz="quarter" idx="15" hasCustomPrompt="1"/>
          </p:nvPr>
        </p:nvSpPr>
        <p:spPr>
          <a:xfrm>
            <a:off x="5841089" y="265509"/>
            <a:ext cx="2340000" cy="2160000"/>
          </a:xfrm>
        </p:spPr>
        <p:txBody>
          <a:bodyPr>
            <a:normAutofit/>
          </a:bodyPr>
          <a:lstStyle>
            <a:lvl1pPr marL="0" indent="0">
              <a:buNone/>
              <a:defRPr sz="1100"/>
            </a:lvl1pPr>
          </a:lstStyle>
          <a:p>
            <a:r>
              <a:rPr lang="en-US" dirty="0"/>
              <a:t>Click on the icon to add the image</a:t>
            </a:r>
            <a:endParaRPr lang="it-IT" dirty="0"/>
          </a:p>
        </p:txBody>
      </p:sp>
      <p:sp>
        <p:nvSpPr>
          <p:cNvPr id="12"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sp>
        <p:nvSpPr>
          <p:cNvPr id="13"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6"/>
          <p:cNvSpPr/>
          <p:nvPr userDrawn="1"/>
        </p:nvSpPr>
        <p:spPr>
          <a:xfrm>
            <a:off x="8244000" y="266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15" name="Rectangle 6"/>
          <p:cNvSpPr/>
          <p:nvPr userDrawn="1"/>
        </p:nvSpPr>
        <p:spPr>
          <a:xfrm>
            <a:off x="8244000" y="1805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3" name="Segnaposto immagine 16"/>
          <p:cNvSpPr>
            <a:spLocks noGrp="1"/>
          </p:cNvSpPr>
          <p:nvPr>
            <p:ph type="pic" sz="quarter" idx="17" hasCustomPrompt="1"/>
          </p:nvPr>
        </p:nvSpPr>
        <p:spPr>
          <a:xfrm>
            <a:off x="3403430" y="265509"/>
            <a:ext cx="2340000" cy="2160000"/>
          </a:xfrm>
        </p:spPr>
        <p:txBody>
          <a:bodyPr>
            <a:normAutofit/>
          </a:bodyPr>
          <a:lstStyle>
            <a:lvl1pPr marL="0" indent="0">
              <a:buNone/>
              <a:defRPr sz="1100"/>
            </a:lvl1pPr>
          </a:lstStyle>
          <a:p>
            <a:r>
              <a:rPr lang="en-US" dirty="0"/>
              <a:t>Click on the icon to add the image</a:t>
            </a:r>
            <a:endParaRPr lang="it-IT" dirty="0"/>
          </a:p>
        </p:txBody>
      </p:sp>
      <p:sp>
        <p:nvSpPr>
          <p:cNvPr id="24" name="Rettangolo 2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5"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sp>
        <p:nvSpPr>
          <p:cNvPr id="32"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pic>
        <p:nvPicPr>
          <p:cNvPr id="16" name="Immagine 15">
            <a:extLst>
              <a:ext uri="{FF2B5EF4-FFF2-40B4-BE49-F238E27FC236}">
                <a16:creationId xmlns:a16="http://schemas.microsoft.com/office/drawing/2014/main" id="{83E6DA64-65E7-4509-B2D1-35C197DFEE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3839018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Blank_footer">
    <p:bg>
      <p:bgPr>
        <a:solidFill>
          <a:srgbClr val="F4F4F4"/>
        </a:solidFill>
        <a:effectLst/>
      </p:bgPr>
    </p:bg>
    <p:spTree>
      <p:nvGrpSpPr>
        <p:cNvPr id="1" name=""/>
        <p:cNvGrpSpPr/>
        <p:nvPr/>
      </p:nvGrpSpPr>
      <p:grpSpPr>
        <a:xfrm>
          <a:off x="0" y="0"/>
          <a:ext cx="0" cy="0"/>
          <a:chOff x="0" y="0"/>
          <a:chExt cx="0" cy="0"/>
        </a:xfrm>
      </p:grpSpPr>
      <p:sp>
        <p:nvSpPr>
          <p:cNvPr id="4" name="Rettangolo 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pic>
        <p:nvPicPr>
          <p:cNvPr id="5" name="Immagine 4">
            <a:extLst>
              <a:ext uri="{FF2B5EF4-FFF2-40B4-BE49-F238E27FC236}">
                <a16:creationId xmlns:a16="http://schemas.microsoft.com/office/drawing/2014/main" id="{135162DE-E5FA-43F1-AE90-D43FA28BBB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1891254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263927"/>
            <a:ext cx="8071126" cy="409487"/>
          </a:xfrm>
          <a:prstGeom prst="rect">
            <a:avLst/>
          </a:prstGeom>
        </p:spPr>
        <p:txBody>
          <a:bodyPr vert="horz" lIns="91440" tIns="45720" rIns="91440" bIns="45720" rtlCol="0" anchor="t" anchorCtr="0">
            <a:noAutofit/>
          </a:bodyPr>
          <a:lstStyle/>
          <a:p>
            <a:r>
              <a:rPr lang="it-IT" dirty="0"/>
              <a:t>Click to </a:t>
            </a:r>
            <a:r>
              <a:rPr lang="it-IT" dirty="0" err="1"/>
              <a:t>add</a:t>
            </a:r>
            <a:r>
              <a:rPr lang="it-IT" dirty="0"/>
              <a:t> Text</a:t>
            </a:r>
            <a:endParaRPr dirty="0"/>
          </a:p>
        </p:txBody>
      </p:sp>
      <p:sp>
        <p:nvSpPr>
          <p:cNvPr id="3" name="Text Placeholder 2"/>
          <p:cNvSpPr>
            <a:spLocks noGrp="1"/>
          </p:cNvSpPr>
          <p:nvPr>
            <p:ph type="body" idx="1"/>
          </p:nvPr>
        </p:nvSpPr>
        <p:spPr>
          <a:xfrm>
            <a:off x="498474" y="789084"/>
            <a:ext cx="8071126" cy="3879314"/>
          </a:xfrm>
          <a:prstGeom prst="rect">
            <a:avLst/>
          </a:prstGeom>
        </p:spPr>
        <p:txBody>
          <a:bodyPr vert="horz" lIns="91440" tIns="45720" rIns="91440" bIns="45720" rtlCol="0">
            <a:normAutofit/>
          </a:bodyPr>
          <a:lstStyle/>
          <a:p>
            <a:pPr lvl="0"/>
            <a:r>
              <a:rPr lang="it-IT" dirty="0"/>
              <a:t>Click to </a:t>
            </a:r>
            <a:r>
              <a:rPr lang="it-IT" dirty="0" err="1"/>
              <a:t>add</a:t>
            </a:r>
            <a:r>
              <a:rPr lang="it-IT" dirty="0"/>
              <a:t> text</a:t>
            </a:r>
          </a:p>
          <a:p>
            <a:pPr lvl="1"/>
            <a:r>
              <a:rPr lang="it-IT" dirty="0"/>
              <a:t>Second </a:t>
            </a:r>
            <a:r>
              <a:rPr lang="it-IT" dirty="0" err="1"/>
              <a:t>level</a:t>
            </a:r>
            <a:endParaRPr lang="it-IT" dirty="0"/>
          </a:p>
          <a:p>
            <a:pPr lvl="2"/>
            <a:r>
              <a:rPr lang="it-IT" dirty="0"/>
              <a:t>Third </a:t>
            </a:r>
            <a:r>
              <a:rPr lang="it-IT" dirty="0" err="1"/>
              <a:t>level</a:t>
            </a:r>
            <a:endParaRPr lang="it-IT" dirty="0"/>
          </a:p>
          <a:p>
            <a:pPr lvl="3"/>
            <a:r>
              <a:rPr lang="it-IT" dirty="0" err="1"/>
              <a:t>Fourth</a:t>
            </a:r>
            <a:r>
              <a:rPr lang="it-IT" dirty="0"/>
              <a:t> </a:t>
            </a:r>
            <a:r>
              <a:rPr lang="it-IT" dirty="0" err="1"/>
              <a:t>level</a:t>
            </a:r>
            <a:endParaRPr lang="it-IT" dirty="0"/>
          </a:p>
          <a:p>
            <a:pPr lvl="4"/>
            <a:r>
              <a:rPr lang="it-IT" dirty="0" err="1"/>
              <a:t>Fifth</a:t>
            </a:r>
            <a:r>
              <a:rPr lang="it-IT" dirty="0"/>
              <a:t> </a:t>
            </a:r>
            <a:r>
              <a:rPr lang="it-IT" dirty="0" err="1"/>
              <a:t>livel</a:t>
            </a:r>
            <a:endParaRPr lang="it-IT" dirty="0"/>
          </a:p>
        </p:txBody>
      </p:sp>
      <p:sp>
        <p:nvSpPr>
          <p:cNvPr id="8" name="Segnaposto piè di pagina 7"/>
          <p:cNvSpPr>
            <a:spLocks noGrp="1"/>
          </p:cNvSpPr>
          <p:nvPr>
            <p:ph type="ftr" sz="quarter" idx="3"/>
          </p:nvPr>
        </p:nvSpPr>
        <p:spPr>
          <a:xfrm>
            <a:off x="672950" y="4813927"/>
            <a:ext cx="5749887" cy="170036"/>
          </a:xfrm>
          <a:prstGeom prst="rect">
            <a:avLst/>
          </a:prstGeom>
        </p:spPr>
        <p:txBody>
          <a:bodyPr vert="horz" lIns="91440" tIns="45720" rIns="91440" bIns="45720" rtlCol="0" anchor="ctr"/>
          <a:lstStyle>
            <a:lvl1pPr algn="l">
              <a:defRPr sz="900">
                <a:solidFill>
                  <a:schemeClr val="tx1"/>
                </a:solidFill>
              </a:defRPr>
            </a:lvl1pPr>
          </a:lstStyle>
          <a:p>
            <a:r>
              <a:rPr lang="it-IT"/>
              <a:t>Stockholm 28-03-2019</a:t>
            </a:r>
            <a:endParaRPr lang="it-IT" dirty="0"/>
          </a:p>
        </p:txBody>
      </p:sp>
      <p:sp>
        <p:nvSpPr>
          <p:cNvPr id="9" name="Segnaposto numero diapositiva 8"/>
          <p:cNvSpPr>
            <a:spLocks noGrp="1"/>
          </p:cNvSpPr>
          <p:nvPr>
            <p:ph type="sldNum" sz="quarter" idx="4"/>
          </p:nvPr>
        </p:nvSpPr>
        <p:spPr>
          <a:xfrm>
            <a:off x="163417" y="4813927"/>
            <a:ext cx="530646" cy="170036"/>
          </a:xfrm>
          <a:prstGeom prst="rect">
            <a:avLst/>
          </a:prstGeom>
        </p:spPr>
        <p:txBody>
          <a:bodyPr vert="horz" lIns="91440" tIns="45720" rIns="91440" bIns="45720" rtlCol="0" anchor="ctr"/>
          <a:lstStyle>
            <a:lvl1pPr algn="r">
              <a:defRPr sz="900">
                <a:solidFill>
                  <a:schemeClr val="tx1"/>
                </a:solidFill>
              </a:defRPr>
            </a:lvl1pPr>
          </a:lstStyle>
          <a:p>
            <a:fld id="{1BB4EF0B-C518-4698-9E29-AF4BCDADFE6D}"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99" r:id="rId1"/>
    <p:sldLayoutId id="2147483704" r:id="rId2"/>
    <p:sldLayoutId id="2147483703" r:id="rId3"/>
    <p:sldLayoutId id="2147483705" r:id="rId4"/>
    <p:sldLayoutId id="2147483700" r:id="rId5"/>
    <p:sldLayoutId id="2147483706" r:id="rId6"/>
    <p:sldLayoutId id="2147483701" r:id="rId7"/>
    <p:sldLayoutId id="2147483707" r:id="rId8"/>
    <p:sldLayoutId id="2147483709" r:id="rId9"/>
    <p:sldLayoutId id="2147483710" r:id="rId10"/>
    <p:sldLayoutId id="2147483711" r:id="rId11"/>
    <p:sldLayoutId id="2147483712" r:id="rId12"/>
    <p:sldLayoutId id="2147483715" r:id="rId13"/>
    <p:sldLayoutId id="2147483716" r:id="rId14"/>
    <p:sldLayoutId id="2147483713" r:id="rId15"/>
    <p:sldLayoutId id="2147483702" r:id="rId16"/>
    <p:sldLayoutId id="2147483714" r:id="rId17"/>
    <p:sldLayoutId id="2147483684" r:id="rId18"/>
    <p:sldLayoutId id="2147483685" r:id="rId19"/>
    <p:sldLayoutId id="2147483687" r:id="rId20"/>
    <p:sldLayoutId id="2147483692" r:id="rId21"/>
    <p:sldLayoutId id="2147483708" r:id="rId22"/>
    <p:sldLayoutId id="2147483717" r:id="rId23"/>
  </p:sldLayoutIdLst>
  <p:hf sldNum="0" hdr="0" dt="0"/>
  <p:txStyles>
    <p:titleStyle>
      <a:lvl1pPr algn="l" defTabSz="914400" rtl="0" eaLnBrk="1" latinLnBrk="0" hangingPunct="1">
        <a:spcBef>
          <a:spcPct val="0"/>
        </a:spcBef>
        <a:buNone/>
        <a:defRPr sz="2600" b="1" kern="1200" baseline="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spcBef>
          <a:spcPts val="600"/>
        </a:spcBef>
        <a:buClr>
          <a:schemeClr val="accent1"/>
        </a:buClr>
        <a:buSzPct val="75000"/>
        <a:buFont typeface="Wingdings" pitchFamily="2" charset="2"/>
        <a:buChar char="n"/>
        <a:defRPr sz="2000" kern="1200">
          <a:solidFill>
            <a:schemeClr val="tx1"/>
          </a:solidFill>
          <a:latin typeface="+mn-lt"/>
          <a:ea typeface="+mn-ea"/>
          <a:cs typeface="Arial" panose="020B0604020202020204" pitchFamily="34" charset="0"/>
        </a:defRPr>
      </a:lvl1pPr>
      <a:lvl2pPr marL="457200" indent="-228600" algn="l" defTabSz="914400" rtl="0" eaLnBrk="1" latinLnBrk="0" hangingPunct="1">
        <a:spcBef>
          <a:spcPts val="600"/>
        </a:spcBef>
        <a:buClr>
          <a:schemeClr val="accent1">
            <a:lumMod val="60000"/>
            <a:lumOff val="40000"/>
          </a:schemeClr>
        </a:buClr>
        <a:buSzPct val="75000"/>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685800" indent="-228600" algn="l" defTabSz="914400" rtl="0" eaLnBrk="1" latinLnBrk="0" hangingPunct="1">
        <a:spcBef>
          <a:spcPts val="600"/>
        </a:spcBef>
        <a:buClr>
          <a:schemeClr val="accent1"/>
        </a:buClr>
        <a:buSzPct val="75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
        <a:defRPr sz="1400" kern="1200">
          <a:solidFill>
            <a:schemeClr val="tx1"/>
          </a:solidFill>
          <a:latin typeface="+mn-lt"/>
          <a:ea typeface="+mn-ea"/>
          <a:cs typeface="Arial" panose="020B0604020202020204" pitchFamily="34" charset="0"/>
        </a:defRPr>
      </a:lvl4pPr>
      <a:lvl5pPr marL="1143000" indent="-228600" algn="l" defTabSz="914400" rtl="0" eaLnBrk="1" latinLnBrk="0" hangingPunct="1">
        <a:spcBef>
          <a:spcPts val="600"/>
        </a:spcBef>
        <a:buClr>
          <a:schemeClr val="accent1"/>
        </a:buClr>
        <a:buSzPct val="75000"/>
        <a:buFont typeface="Wingdings" pitchFamily="2" charset="2"/>
        <a:buChar char=""/>
        <a:defRPr sz="1200" kern="1200">
          <a:solidFill>
            <a:schemeClr val="tx1"/>
          </a:solidFill>
          <a:latin typeface="+mn-lt"/>
          <a:ea typeface="+mn-ea"/>
          <a:cs typeface="Arial" panose="020B0604020202020204" pitchFamily="34"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chiesi.com/flipbook.php?url=https://www.chiesi.com/documenti/30_code-of-interdependence.pdf" TargetMode="External"/><Relationship Id="rId5" Type="http://schemas.openxmlformats.org/officeDocument/2006/relationships/image" Target="../media/image3.tmp"/><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6.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hyperlink" Target="https://www.google.se/imgres?imgurl=https%3A%2F%2Fi.ytimg.com%2Fvi%2Fz_jjX-i45hU%2Fmaxresdefault.jpg&amp;imgrefurl=https%3A%2F%2Fwww.isglobal.org%2Fen%2F-%2Fsdg3-health-well-being&amp;docid=dL1vtqgCiMs6wM&amp;tbnid=Oj1mgi3SbhsedM%3A&amp;vet=10ahUKEwjI8Yyjl9vlAhVRAxAIHSZAALAQMwhEKAAwAA..i&amp;w=1280&amp;h=720&amp;bih=799&amp;biw=1368&amp;q=sdg%203&amp;ved=0ahUKEwjI8Yyjl9vlAhVRAxAIHSZAALAQMwhEKAAwAA&amp;iact=mrc&amp;uact=8" TargetMode="External"/><Relationship Id="rId18" Type="http://schemas.openxmlformats.org/officeDocument/2006/relationships/hyperlink" Target="https://www.google.se/imgres?imgurl=https%3A%2F%2Fsustainabledevelopment.un.org%2Fcontent%2Fsdgsummit%2Fimages%2FE_SDG%2520goals_icons-individual-rgb-05.png&amp;imgrefurl=https%3A%2F%2Fsustainabledevelopment.un.org%2Fsdg5&amp;docid=0DMSx2O0qoMKwM&amp;tbnid=TSvXFBMYqusizM%3A&amp;vet=10ahUKEwjry9KtmdvlAhWCi8MKHXLeCm4QMwg_KAAwAA..i&amp;w=1536&amp;h=1536&amp;bih=799&amp;biw=1368&amp;q=sdg%20goal%205%20logo&amp;ved=0ahUKEwjry9KtmdvlAhWCi8MKHXLeCm4QMwg_KAAwAA&amp;iact=mrc&amp;uact=8" TargetMode="External"/><Relationship Id="rId3" Type="http://schemas.openxmlformats.org/officeDocument/2006/relationships/image" Target="../media/image17.png"/><Relationship Id="rId21" Type="http://schemas.openxmlformats.org/officeDocument/2006/relationships/image" Target="../media/image30.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28.png"/><Relationship Id="rId2" Type="http://schemas.openxmlformats.org/officeDocument/2006/relationships/notesSlide" Target="../notesSlides/notesSlide18.xml"/><Relationship Id="rId16" Type="http://schemas.openxmlformats.org/officeDocument/2006/relationships/hyperlink" Target="https://www.google.se/imgres?imgurl=https%3A%2F%2Fsustainabledevelopment.un.org%2Fcontent%2Fdist2%2Fimages%2FE_SDG%2520goals_icons-individual-rgb-08.png&amp;imgrefurl=https%3A%2F%2Fsustainabledevelopment.un.org%2Fsdg8&amp;docid=h0CAmSr3n8Oz7M&amp;tbnid=5-YF4Ebg9wpS7M%3A&amp;vet=10ahUKEwiTv7TQmNvlAhUptYsKHXVZAegQMwhCKAAwAA..i&amp;w=1536&amp;h=1536&amp;bih=799&amp;biw=1368&amp;q=sdg%20goal%208%20logo&amp;ved=0ahUKEwiTv7TQmNvlAhUptYsKHXVZAegQMwhCKAAwAA&amp;iact=mrc&amp;uact=8" TargetMode="External"/><Relationship Id="rId20" Type="http://schemas.openxmlformats.org/officeDocument/2006/relationships/hyperlink" Target="https://www.google.se/imgres?imgurl=https%3A%2F%2Fwww.un.org%2Fesa%2Fffd%2Fffddialogue%2Fimages%2FE_SDG%2520goals_icons-individual-rgb-16.png&amp;imgrefurl=https%3A%2F%2Fsustainabledevelopment.un.org%2Fsdg16&amp;docid=6xwR7ewCIHw3jM&amp;tbnid=2AtqeB8FTVzhKM%3A&amp;vet=10ahUKEwisn9WBmtvlAhVBi8MKHS7uAp0QMwg6KAAwAA..i&amp;w=1536&amp;h=1536&amp;bih=799&amp;biw=1368&amp;q=sdg%20goal%2016%20logo&amp;ved=0ahUKEwisn9WBmtvlAhVBi8MKHS7uAp0QMwg6KAAwAA&amp;iact=mrc&amp;uact=8" TargetMode="External"/><Relationship Id="rId1" Type="http://schemas.openxmlformats.org/officeDocument/2006/relationships/slideLayout" Target="../slideLayouts/slideLayout16.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7.jpeg"/><Relationship Id="rId10" Type="http://schemas.openxmlformats.org/officeDocument/2006/relationships/image" Target="../media/image24.svg"/><Relationship Id="rId19" Type="http://schemas.openxmlformats.org/officeDocument/2006/relationships/image" Target="../media/image29.pn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7.png"/><Relationship Id="rId22"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tmp"/><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hyperlink" Target="https://pscinitiative.org/principles" TargetMode="External"/><Relationship Id="rId3" Type="http://schemas.openxmlformats.org/officeDocument/2006/relationships/slideLayout" Target="../slideLayouts/slideLayout16.xml"/><Relationship Id="rId7" Type="http://schemas.openxmlformats.org/officeDocument/2006/relationships/hyperlink" Target="https://www.ilo.org/global/lang--en/index.htm"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un.org/sustainabledevelopment/sustainable-development-goals/" TargetMode="External"/><Relationship Id="rId5" Type="http://schemas.openxmlformats.org/officeDocument/2006/relationships/hyperlink" Target="https://bcorporation.net/" TargetMode="External"/><Relationship Id="rId10" Type="http://schemas.openxmlformats.org/officeDocument/2006/relationships/image" Target="../media/image4.png"/><Relationship Id="rId4" Type="http://schemas.openxmlformats.org/officeDocument/2006/relationships/notesSlide" Target="../notesSlides/notesSlide4.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4.xml"/><Relationship Id="rId7" Type="http://schemas.openxmlformats.org/officeDocument/2006/relationships/hyperlink" Target="https://www.google.se/imgres?imgurl=https%3A%2F%2Fi.ytimg.com%2Fvi%2Fz_jjX-i45hU%2Fmaxresdefault.jpg&amp;imgrefurl=https%3A%2F%2Fwww.isglobal.org%2Fen%2F-%2Fsdg3-health-well-being&amp;docid=dL1vtqgCiMs6wM&amp;tbnid=Oj1mgi3SbhsedM%3A&amp;vet=10ahUKEwjI8Yyjl9vlAhVRAxAIHSZAALAQMwhEKAAwAA..i&amp;w=1280&amp;h=720&amp;bih=799&amp;biw=1368&amp;q=sdg%203&amp;ved=0ahUKEwjI8Yyjl9vlAhVRAxAIHSZAALAQMwhEKAAwAA&amp;iact=mrc&amp;uact=8"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5.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err="1"/>
              <a:t>Code</a:t>
            </a:r>
            <a:r>
              <a:rPr lang="sv-SE" sz="1800"/>
              <a:t> </a:t>
            </a:r>
            <a:r>
              <a:rPr lang="sv-SE" sz="1800" err="1"/>
              <a:t>of</a:t>
            </a:r>
            <a:r>
              <a:rPr lang="sv-SE" sz="1800"/>
              <a:t> </a:t>
            </a:r>
            <a:r>
              <a:rPr lang="sv-SE" sz="1800" err="1"/>
              <a:t>Interdependence</a:t>
            </a:r>
            <a:endParaRPr lang="sv-SE" sz="180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4794250" y="990600"/>
            <a:ext cx="3775350" cy="3508292"/>
          </a:xfrm>
        </p:spPr>
        <p:txBody>
          <a:bodyPr>
            <a:normAutofit/>
          </a:bodyPr>
          <a:lstStyle/>
          <a:p>
            <a:r>
              <a:rPr lang="en-US" i="1" dirty="0"/>
              <a:t> </a:t>
            </a:r>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5"/>
          <a:stretch/>
        </p:blipFill>
        <p:spPr>
          <a:xfrm>
            <a:off x="510117" y="990600"/>
            <a:ext cx="3570816" cy="3526181"/>
          </a:xfrm>
          <a:noFill/>
        </p:spPr>
      </p:pic>
      <p:sp>
        <p:nvSpPr>
          <p:cNvPr id="7" name="textruta 6">
            <a:extLst>
              <a:ext uri="{FF2B5EF4-FFF2-40B4-BE49-F238E27FC236}">
                <a16:creationId xmlns:a16="http://schemas.microsoft.com/office/drawing/2014/main" id="{E9D9634B-2583-454F-A63F-CA6EAFBFB06D}"/>
              </a:ext>
            </a:extLst>
          </p:cNvPr>
          <p:cNvSpPr txBox="1"/>
          <p:nvPr/>
        </p:nvSpPr>
        <p:spPr>
          <a:xfrm>
            <a:off x="4181475" y="897439"/>
            <a:ext cx="4572000" cy="3293209"/>
          </a:xfrm>
          <a:prstGeom prst="rect">
            <a:avLst/>
          </a:prstGeom>
          <a:noFill/>
        </p:spPr>
        <p:txBody>
          <a:bodyPr wrap="square">
            <a:spAutoFit/>
          </a:bodyPr>
          <a:lstStyle/>
          <a:p>
            <a:r>
              <a:rPr lang="en-US" sz="1600" dirty="0"/>
              <a:t>The purpose of this presentation is to contribute to change by giving a brief overview of what we expect from ourselves and from our business partners in terms of sustainability. </a:t>
            </a:r>
          </a:p>
          <a:p>
            <a:endParaRPr lang="en-US" sz="1600" dirty="0"/>
          </a:p>
          <a:p>
            <a:r>
              <a:rPr lang="en-US" sz="1600" dirty="0"/>
              <a:t>The target groups are suppliers, employees as well as other people or companies that do business with us. </a:t>
            </a:r>
          </a:p>
          <a:p>
            <a:endParaRPr lang="en-US" sz="1600" dirty="0"/>
          </a:p>
          <a:p>
            <a:r>
              <a:rPr lang="en-US" sz="1600" dirty="0"/>
              <a:t>Whereas this presentation will give you an introduction, we expect our main suppliers to carefully read the entire</a:t>
            </a:r>
            <a:r>
              <a:rPr lang="en-US" sz="1600" i="1" dirty="0"/>
              <a:t> </a:t>
            </a:r>
            <a:r>
              <a:rPr lang="en-US" sz="1600" i="1" dirty="0">
                <a:hlinkClick r:id="rId6"/>
              </a:rPr>
              <a:t>Code of Interdependence </a:t>
            </a:r>
            <a:endParaRPr lang="sv-SE" sz="1600" dirty="0"/>
          </a:p>
        </p:txBody>
      </p:sp>
      <p:pic>
        <p:nvPicPr>
          <p:cNvPr id="13" name="Ljud 12">
            <a:hlinkClick r:id="" action="ppaction://media"/>
            <a:extLst>
              <a:ext uri="{FF2B5EF4-FFF2-40B4-BE49-F238E27FC236}">
                <a16:creationId xmlns:a16="http://schemas.microsoft.com/office/drawing/2014/main" id="{DD755F37-819C-4CC8-B221-5B0DF56B52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777790773"/>
      </p:ext>
    </p:extLst>
  </p:cSld>
  <p:clrMapOvr>
    <a:masterClrMapping/>
  </p:clrMapOvr>
  <p:transition spd="slow" advTm="4206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12: </a:t>
            </a:r>
            <a:r>
              <a:rPr lang="sv-SE" sz="1800" dirty="0" err="1"/>
              <a:t>Responsible</a:t>
            </a:r>
            <a:r>
              <a:rPr lang="sv-SE" sz="1800" dirty="0"/>
              <a:t> </a:t>
            </a:r>
            <a:r>
              <a:rPr lang="sv-SE" sz="1800" dirty="0" err="1"/>
              <a:t>consumption</a:t>
            </a:r>
            <a:r>
              <a:rPr lang="sv-SE" sz="1800" dirty="0"/>
              <a:t> and </a:t>
            </a:r>
            <a:r>
              <a:rPr lang="sv-SE" sz="1800" dirty="0" err="1"/>
              <a:t>production</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631583" y="943786"/>
            <a:ext cx="6088270" cy="3508292"/>
          </a:xfrm>
        </p:spPr>
        <p:txBody>
          <a:bodyPr>
            <a:normAutofit fontScale="47500" lnSpcReduction="20000"/>
          </a:bodyPr>
          <a:lstStyle/>
          <a:p>
            <a:pPr marL="342900" indent="-342900">
              <a:buFont typeface="Arial" panose="020B0604020202020204" pitchFamily="34" charset="0"/>
              <a:buChar char="•"/>
            </a:pPr>
            <a:r>
              <a:rPr lang="en-US" sz="2900" dirty="0"/>
              <a:t>We shall put in place processes and waste disposal that do not harm the environment and we should have systems in place to ensure the safe handling, movement, storage, disposal, recycling, reuse or management of raw materials and waste as well as abate air emissions. </a:t>
            </a:r>
            <a:br>
              <a:rPr lang="en-US" sz="2900" dirty="0"/>
            </a:br>
            <a:endParaRPr lang="en-US" sz="2900" dirty="0"/>
          </a:p>
          <a:p>
            <a:pPr marL="342900" indent="-342900">
              <a:buFont typeface="Arial" panose="020B0604020202020204" pitchFamily="34" charset="0"/>
              <a:buChar char="•"/>
            </a:pPr>
            <a:r>
              <a:rPr lang="en-US" sz="2900" dirty="0"/>
              <a:t>We are committed to the responsible use of chemicals.</a:t>
            </a:r>
            <a:br>
              <a:rPr lang="en-US" sz="2900" dirty="0"/>
            </a:br>
            <a:endParaRPr lang="en-US" sz="2900" dirty="0"/>
          </a:p>
          <a:p>
            <a:pPr marL="342900" indent="-342900">
              <a:buFont typeface="Arial" panose="020B0604020202020204" pitchFamily="34" charset="0"/>
              <a:buChar char="•"/>
            </a:pPr>
            <a:r>
              <a:rPr lang="en-US" sz="2900" dirty="0"/>
              <a:t>We shall have systems in place to ensure the safe management of wastewater discharges. </a:t>
            </a:r>
            <a:br>
              <a:rPr lang="en-US" sz="2900" dirty="0"/>
            </a:br>
            <a:endParaRPr lang="en-US" sz="2900" dirty="0"/>
          </a:p>
          <a:p>
            <a:pPr marL="342900" indent="-342900">
              <a:buFont typeface="Arial" panose="020B0604020202020204" pitchFamily="34" charset="0"/>
              <a:buChar char="•"/>
            </a:pPr>
            <a:r>
              <a:rPr lang="en-US" sz="2900" dirty="0"/>
              <a:t>We act in an environmentally responsible manner and we shall limit the use of energy, scarce resources and natural resources subject to continuous impoverishment (as clean water, wood, </a:t>
            </a:r>
            <a:r>
              <a:rPr lang="en-US" sz="2900" dirty="0" err="1"/>
              <a:t>etc</a:t>
            </a:r>
            <a:r>
              <a:rPr lang="en-US" sz="2900" dirty="0"/>
              <a:t>).</a:t>
            </a:r>
          </a:p>
          <a:p>
            <a:pPr marL="342900" indent="-34290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r>
              <a:rPr lang="en-US" i="1" dirty="0"/>
              <a:t>For more specific information as well as information about our improvement areas, please see the </a:t>
            </a:r>
            <a:r>
              <a:rPr lang="en-US" i="1" dirty="0">
                <a:hlinkClick r:id="rId5"/>
              </a:rPr>
              <a:t>Code of Interdependence </a:t>
            </a:r>
            <a:endParaRPr lang="en-US"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1026" name="Picture 2" descr="Goal 12 | Department of Economic and Social Affairs">
            <a:extLst>
              <a:ext uri="{FF2B5EF4-FFF2-40B4-BE49-F238E27FC236}">
                <a16:creationId xmlns:a16="http://schemas.microsoft.com/office/drawing/2014/main" id="{177B7786-EEDD-4FD3-AF36-B2BA653AE0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117" y="2670801"/>
            <a:ext cx="1425139" cy="1425139"/>
          </a:xfrm>
          <a:prstGeom prst="rect">
            <a:avLst/>
          </a:prstGeom>
          <a:noFill/>
          <a:extLst>
            <a:ext uri="{909E8E84-426E-40DD-AFC4-6F175D3DCCD1}">
              <a14:hiddenFill xmlns:a14="http://schemas.microsoft.com/office/drawing/2010/main">
                <a:solidFill>
                  <a:srgbClr val="FFFFFF"/>
                </a:solidFill>
              </a14:hiddenFill>
            </a:ext>
          </a:extLst>
        </p:spPr>
      </p:pic>
      <p:pic>
        <p:nvPicPr>
          <p:cNvPr id="3" name="Ljud 2">
            <a:hlinkClick r:id="" action="ppaction://media"/>
            <a:extLst>
              <a:ext uri="{FF2B5EF4-FFF2-40B4-BE49-F238E27FC236}">
                <a16:creationId xmlns:a16="http://schemas.microsoft.com/office/drawing/2014/main" id="{B17314A1-A0A7-41E8-8042-6649BD1F389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592199681"/>
      </p:ext>
    </p:extLst>
  </p:cSld>
  <p:clrMapOvr>
    <a:masterClrMapping/>
  </p:clrMapOvr>
  <mc:AlternateContent xmlns:mc="http://schemas.openxmlformats.org/markup-compatibility/2006">
    <mc:Choice xmlns:p14="http://schemas.microsoft.com/office/powerpoint/2010/main" Requires="p14">
      <p:transition spd="slow" p14:dur="2000" advTm="44317"/>
    </mc:Choice>
    <mc:Fallback>
      <p:transition spd="slow" advTm="44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12: </a:t>
            </a:r>
            <a:r>
              <a:rPr lang="sv-SE" sz="1800" dirty="0" err="1"/>
              <a:t>Responsible</a:t>
            </a:r>
            <a:r>
              <a:rPr lang="sv-SE" sz="1800" dirty="0"/>
              <a:t> </a:t>
            </a:r>
            <a:r>
              <a:rPr lang="sv-SE" sz="1800" dirty="0" err="1"/>
              <a:t>consumption</a:t>
            </a:r>
            <a:r>
              <a:rPr lang="sv-SE" sz="1800" dirty="0"/>
              <a:t> and </a:t>
            </a:r>
            <a:r>
              <a:rPr lang="sv-SE" sz="1800" dirty="0" err="1"/>
              <a:t>production</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631583" y="943786"/>
            <a:ext cx="6088270" cy="3508292"/>
          </a:xfrm>
        </p:spPr>
        <p:txBody>
          <a:bodyPr>
            <a:normAutofit fontScale="47500" lnSpcReduction="20000"/>
          </a:bodyPr>
          <a:lstStyle/>
          <a:p>
            <a:pPr marL="342900" indent="-342900">
              <a:buFont typeface="Arial" panose="020B0604020202020204" pitchFamily="34" charset="0"/>
              <a:buChar char="•"/>
            </a:pPr>
            <a:r>
              <a:rPr lang="en-US" sz="2900" dirty="0"/>
              <a:t>We shall be open to share our environmental impacts through communication tools and information exchange.  </a:t>
            </a:r>
            <a:br>
              <a:rPr lang="en-US" sz="2900" dirty="0"/>
            </a:br>
            <a:endParaRPr lang="en-US" sz="2900" dirty="0"/>
          </a:p>
          <a:p>
            <a:pPr marL="342900" indent="-342900">
              <a:buFont typeface="Arial" panose="020B0604020202020204" pitchFamily="34" charset="0"/>
              <a:buChar char="•"/>
            </a:pPr>
            <a:r>
              <a:rPr lang="en-US" sz="2900" dirty="0"/>
              <a:t>We shall inform </a:t>
            </a:r>
            <a:r>
              <a:rPr lang="en-US" sz="2900" dirty="0" err="1"/>
              <a:t>Chiesi</a:t>
            </a:r>
            <a:r>
              <a:rPr lang="en-US" sz="2900" dirty="0"/>
              <a:t> transparently of any problems or difficulties in applying this code of conduct. </a:t>
            </a:r>
            <a:br>
              <a:rPr lang="en-US" sz="2900" dirty="0"/>
            </a:br>
            <a:endParaRPr lang="en-US" sz="2900" dirty="0"/>
          </a:p>
          <a:p>
            <a:pPr marL="342900" indent="-342900">
              <a:buFont typeface="Arial" panose="020B0604020202020204" pitchFamily="34" charset="0"/>
              <a:buChar char="•"/>
            </a:pPr>
            <a:r>
              <a:rPr lang="en-US" sz="2900" dirty="0"/>
              <a:t>We shall be available for external audits from </a:t>
            </a:r>
            <a:r>
              <a:rPr lang="en-US" sz="2900" dirty="0" err="1"/>
              <a:t>Chiesi</a:t>
            </a:r>
            <a:r>
              <a:rPr lang="en-US" sz="2900" dirty="0"/>
              <a:t>, or any other third party on behalf of </a:t>
            </a:r>
            <a:r>
              <a:rPr lang="en-US" sz="2900" dirty="0" err="1"/>
              <a:t>Chiesi</a:t>
            </a:r>
            <a:r>
              <a:rPr lang="en-US" sz="2900" dirty="0"/>
              <a:t>, in order to verify the compliance with and implementation in practice of the principles reported in this document. We shall work together to optimize the audits of our activities, facilities or laboratories through a transparent and continuous exchange of information. We generate clear and shared procedures and concrete application guidelines</a:t>
            </a:r>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endParaRPr lang="en-US" sz="1600" i="1" dirty="0"/>
          </a:p>
          <a:p>
            <a:endParaRPr lang="en-US" sz="1600" i="1" dirty="0"/>
          </a:p>
          <a:p>
            <a:r>
              <a:rPr lang="en-US" sz="2300" i="1" dirty="0"/>
              <a:t>For more specific information as well as information about our improvement areas, please see the </a:t>
            </a:r>
            <a:r>
              <a:rPr lang="en-US" sz="2300" i="1" dirty="0">
                <a:hlinkClick r:id="rId5"/>
              </a:rPr>
              <a:t>Code of Interdependence </a:t>
            </a:r>
            <a:endParaRPr lang="en-US" sz="23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1026" name="Picture 2" descr="Goal 12 | Department of Economic and Social Affairs">
            <a:extLst>
              <a:ext uri="{FF2B5EF4-FFF2-40B4-BE49-F238E27FC236}">
                <a16:creationId xmlns:a16="http://schemas.microsoft.com/office/drawing/2014/main" id="{177B7786-EEDD-4FD3-AF36-B2BA653AE0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117" y="2670801"/>
            <a:ext cx="1425139" cy="1425139"/>
          </a:xfrm>
          <a:prstGeom prst="rect">
            <a:avLst/>
          </a:prstGeom>
          <a:noFill/>
          <a:extLst>
            <a:ext uri="{909E8E84-426E-40DD-AFC4-6F175D3DCCD1}">
              <a14:hiddenFill xmlns:a14="http://schemas.microsoft.com/office/drawing/2010/main">
                <a:solidFill>
                  <a:srgbClr val="FFFFFF"/>
                </a:solidFill>
              </a14:hiddenFill>
            </a:ext>
          </a:extLst>
        </p:spPr>
      </p:pic>
      <p:pic>
        <p:nvPicPr>
          <p:cNvPr id="7" name="Ljud 6">
            <a:hlinkClick r:id="" action="ppaction://media"/>
            <a:extLst>
              <a:ext uri="{FF2B5EF4-FFF2-40B4-BE49-F238E27FC236}">
                <a16:creationId xmlns:a16="http://schemas.microsoft.com/office/drawing/2014/main" id="{9AC82ACA-6CBF-4C6C-82DB-5F849F4E26C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303426690"/>
      </p:ext>
    </p:extLst>
  </p:cSld>
  <p:clrMapOvr>
    <a:masterClrMapping/>
  </p:clrMapOvr>
  <mc:AlternateContent xmlns:mc="http://schemas.openxmlformats.org/markup-compatibility/2006">
    <mc:Choice xmlns:p14="http://schemas.microsoft.com/office/powerpoint/2010/main" Requires="p14">
      <p:transition spd="slow" p14:dur="2000" advTm="42453"/>
    </mc:Choice>
    <mc:Fallback>
      <p:transition spd="slow" advTm="42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13: </a:t>
            </a:r>
            <a:r>
              <a:rPr lang="sv-SE" sz="1800" dirty="0" err="1"/>
              <a:t>Climate</a:t>
            </a:r>
            <a:r>
              <a:rPr lang="sv-SE" sz="1800" dirty="0"/>
              <a:t> Action</a:t>
            </a:r>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405494" y="891452"/>
            <a:ext cx="6088270" cy="3449994"/>
          </a:xfrm>
        </p:spPr>
        <p:txBody>
          <a:bodyPr>
            <a:normAutofit lnSpcReduction="10000"/>
          </a:bodyPr>
          <a:lstStyle/>
          <a:p>
            <a:pPr marL="342900" indent="-342900">
              <a:buFont typeface="Arial" panose="020B0604020202020204" pitchFamily="34" charset="0"/>
              <a:buChar char="•"/>
            </a:pPr>
            <a:r>
              <a:rPr lang="en-US" sz="1500" dirty="0"/>
              <a:t>We shall have systems in place to map, monitor and manage all emissions in a transparent manner</a:t>
            </a:r>
            <a:br>
              <a:rPr lang="en-US" sz="1500" dirty="0"/>
            </a:br>
            <a:endParaRPr lang="en-US" sz="1500" dirty="0"/>
          </a:p>
          <a:p>
            <a:pPr marL="342900" indent="-342900">
              <a:buFont typeface="Arial" panose="020B0604020202020204" pitchFamily="34" charset="0"/>
              <a:buChar char="•"/>
            </a:pPr>
            <a:r>
              <a:rPr lang="en-US" sz="1500" dirty="0"/>
              <a:t>We shall gradually reduce our carbon footprint to actively reduce global adverse climate impacts, limiting as much as possible the use of energy and scarce resources </a:t>
            </a:r>
          </a:p>
          <a:p>
            <a:endParaRPr lang="en-US" dirty="0"/>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r>
              <a:rPr lang="en-US" sz="1100" i="1" dirty="0"/>
              <a:t>For more specific information as well as information about our improvement areas, please see the </a:t>
            </a:r>
            <a:r>
              <a:rPr lang="en-US" sz="1100" i="1" dirty="0">
                <a:hlinkClick r:id="rId5"/>
              </a:rPr>
              <a:t>Code of Interdependence </a:t>
            </a:r>
            <a:endParaRPr lang="en-US" sz="11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2050" name="Picture 2" descr="Goal 13 | Department of Economic and Social Affairs">
            <a:extLst>
              <a:ext uri="{FF2B5EF4-FFF2-40B4-BE49-F238E27FC236}">
                <a16:creationId xmlns:a16="http://schemas.microsoft.com/office/drawing/2014/main" id="{43950D44-3E69-4D57-B942-926CB1E672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474" y="2881872"/>
            <a:ext cx="1459574" cy="1459574"/>
          </a:xfrm>
          <a:prstGeom prst="rect">
            <a:avLst/>
          </a:prstGeom>
          <a:noFill/>
          <a:extLst>
            <a:ext uri="{909E8E84-426E-40DD-AFC4-6F175D3DCCD1}">
              <a14:hiddenFill xmlns:a14="http://schemas.microsoft.com/office/drawing/2010/main">
                <a:solidFill>
                  <a:srgbClr val="FFFFFF"/>
                </a:solidFill>
              </a14:hiddenFill>
            </a:ext>
          </a:extLst>
        </p:spPr>
      </p:pic>
      <p:pic>
        <p:nvPicPr>
          <p:cNvPr id="3" name="Ljud 2">
            <a:hlinkClick r:id="" action="ppaction://media"/>
            <a:extLst>
              <a:ext uri="{FF2B5EF4-FFF2-40B4-BE49-F238E27FC236}">
                <a16:creationId xmlns:a16="http://schemas.microsoft.com/office/drawing/2014/main" id="{D71D2B08-64EA-4E36-A2E3-CC9C4996C46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72317649"/>
      </p:ext>
    </p:extLst>
  </p:cSld>
  <p:clrMapOvr>
    <a:masterClrMapping/>
  </p:clrMapOvr>
  <mc:AlternateContent xmlns:mc="http://schemas.openxmlformats.org/markup-compatibility/2006">
    <mc:Choice xmlns:p14="http://schemas.microsoft.com/office/powerpoint/2010/main" Requires="p14">
      <p:transition spd="slow" p14:dur="2000" advTm="23965"/>
    </mc:Choice>
    <mc:Fallback>
      <p:transition spd="slow" advTm="23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15: Life on Land</a:t>
            </a:r>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631581" y="892886"/>
            <a:ext cx="6088270" cy="3449994"/>
          </a:xfrm>
        </p:spPr>
        <p:txBody>
          <a:bodyPr>
            <a:normAutofit fontScale="85000" lnSpcReduction="20000"/>
          </a:bodyPr>
          <a:lstStyle/>
          <a:p>
            <a:pPr marL="342900" indent="-342900">
              <a:buFont typeface="Arial" panose="020B0604020202020204" pitchFamily="34" charset="0"/>
              <a:buChar char="•"/>
            </a:pPr>
            <a:r>
              <a:rPr lang="en-US" sz="1600" dirty="0"/>
              <a:t>We shall prevent and mitigate accidental spills and releases to the environment. </a:t>
            </a:r>
            <a:br>
              <a:rPr lang="en-US" sz="1600" dirty="0"/>
            </a:br>
            <a:endParaRPr lang="en-US" sz="1600" dirty="0"/>
          </a:p>
          <a:p>
            <a:pPr marL="342900" indent="-342900">
              <a:buFont typeface="Arial" panose="020B0604020202020204" pitchFamily="34" charset="0"/>
              <a:buChar char="•"/>
            </a:pPr>
            <a:r>
              <a:rPr lang="en-US" sz="1600" dirty="0"/>
              <a:t>We respect animals. All companies conducting animal testing shall promote animal welfare, by ensuring that all animals under their care have access to food, water, adequate accommodation etc.</a:t>
            </a:r>
            <a:br>
              <a:rPr lang="en-US" sz="1600" dirty="0"/>
            </a:br>
            <a:endParaRPr lang="en-US" sz="1600" dirty="0"/>
          </a:p>
          <a:p>
            <a:pPr marL="342900" indent="-342900">
              <a:buFont typeface="Arial" panose="020B0604020202020204" pitchFamily="34" charset="0"/>
              <a:buChar char="•"/>
            </a:pPr>
            <a:r>
              <a:rPr lang="en-US" sz="1600" dirty="0"/>
              <a:t>We shall identify, address and mitigate any risk related to the mining of minerals originating from regions at high risk.</a:t>
            </a:r>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endParaRPr lang="en-US" sz="1400" i="1" dirty="0"/>
          </a:p>
          <a:p>
            <a:endParaRPr lang="en-US" sz="1300" i="1" dirty="0"/>
          </a:p>
          <a:p>
            <a:endParaRPr lang="en-US" sz="1300" i="1" dirty="0"/>
          </a:p>
          <a:p>
            <a:r>
              <a:rPr lang="en-US" sz="1300" i="1" dirty="0"/>
              <a:t>For more specific information as well as information about our improvement areas, please see the </a:t>
            </a:r>
            <a:r>
              <a:rPr lang="en-US" sz="1300" i="1" dirty="0">
                <a:hlinkClick r:id="rId5"/>
              </a:rPr>
              <a:t>Code of Interdependence </a:t>
            </a:r>
            <a:endParaRPr lang="en-US" sz="13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4098" name="Picture 2" descr="Goal 15 | Department of Economic and Social Affairs">
            <a:extLst>
              <a:ext uri="{FF2B5EF4-FFF2-40B4-BE49-F238E27FC236}">
                <a16:creationId xmlns:a16="http://schemas.microsoft.com/office/drawing/2014/main" id="{8BD257A9-9653-4A36-8376-A106354939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474" y="2755820"/>
            <a:ext cx="1458993" cy="1458993"/>
          </a:xfrm>
          <a:prstGeom prst="rect">
            <a:avLst/>
          </a:prstGeom>
          <a:noFill/>
          <a:extLst>
            <a:ext uri="{909E8E84-426E-40DD-AFC4-6F175D3DCCD1}">
              <a14:hiddenFill xmlns:a14="http://schemas.microsoft.com/office/drawing/2010/main">
                <a:solidFill>
                  <a:srgbClr val="FFFFFF"/>
                </a:solidFill>
              </a14:hiddenFill>
            </a:ext>
          </a:extLst>
        </p:spPr>
      </p:pic>
      <p:pic>
        <p:nvPicPr>
          <p:cNvPr id="9" name="Ljud 8">
            <a:hlinkClick r:id="" action="ppaction://media"/>
            <a:extLst>
              <a:ext uri="{FF2B5EF4-FFF2-40B4-BE49-F238E27FC236}">
                <a16:creationId xmlns:a16="http://schemas.microsoft.com/office/drawing/2014/main" id="{D41E181D-55C3-4458-9C9A-5080C9DF783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671926924"/>
      </p:ext>
    </p:extLst>
  </p:cSld>
  <p:clrMapOvr>
    <a:masterClrMapping/>
  </p:clrMapOvr>
  <mc:AlternateContent xmlns:mc="http://schemas.openxmlformats.org/markup-compatibility/2006">
    <mc:Choice xmlns:p14="http://schemas.microsoft.com/office/powerpoint/2010/main" Requires="p14">
      <p:transition spd="slow" p14:dur="2000" advTm="39969"/>
    </mc:Choice>
    <mc:Fallback>
      <p:transition spd="slow" advTm="39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16: Peace, </a:t>
            </a:r>
            <a:r>
              <a:rPr lang="sv-SE" sz="1800" dirty="0" err="1"/>
              <a:t>Justice</a:t>
            </a:r>
            <a:r>
              <a:rPr lang="sv-SE" sz="1800" dirty="0"/>
              <a:t> and strong institutions</a:t>
            </a:r>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631581" y="892886"/>
            <a:ext cx="6088270" cy="3449994"/>
          </a:xfrm>
        </p:spPr>
        <p:txBody>
          <a:bodyPr>
            <a:normAutofit fontScale="25000" lnSpcReduction="20000"/>
          </a:bodyPr>
          <a:lstStyle/>
          <a:p>
            <a:pPr marL="342900" indent="-342900">
              <a:buFont typeface="Arial" panose="020B0604020202020204" pitchFamily="34" charset="0"/>
              <a:buChar char="•"/>
            </a:pPr>
            <a:r>
              <a:rPr lang="en-US" sz="5600" dirty="0"/>
              <a:t>We shall act with integrity and conduct our business in an uncompromised ethical way. </a:t>
            </a:r>
            <a:br>
              <a:rPr lang="en-US" sz="5600" dirty="0"/>
            </a:br>
            <a:endParaRPr lang="en-US" sz="5600" dirty="0"/>
          </a:p>
          <a:p>
            <a:pPr marL="342900" indent="-342900">
              <a:buFont typeface="Arial" panose="020B0604020202020204" pitchFamily="34" charset="0"/>
              <a:buChar char="•"/>
            </a:pPr>
            <a:r>
              <a:rPr lang="en-US" sz="5600" dirty="0"/>
              <a:t>We shall declare promptly and in a clear way any conflict of interest that may affect the business. </a:t>
            </a:r>
            <a:br>
              <a:rPr lang="en-US" sz="5600" dirty="0"/>
            </a:br>
            <a:endParaRPr lang="en-US" sz="5600" dirty="0"/>
          </a:p>
          <a:p>
            <a:pPr marL="342900" indent="-342900">
              <a:buFont typeface="Arial" panose="020B0604020202020204" pitchFamily="34" charset="0"/>
              <a:buChar char="•"/>
            </a:pPr>
            <a:r>
              <a:rPr lang="en-US" sz="5600" dirty="0"/>
              <a:t>We shall have mechanisms to track employees or community complaints or non-compliance issues against internal and external obligations and commitments that are previously investigated and solved.  </a:t>
            </a:r>
            <a:br>
              <a:rPr lang="en-US" sz="5600" dirty="0"/>
            </a:br>
            <a:endParaRPr lang="en-US" sz="5600" dirty="0"/>
          </a:p>
          <a:p>
            <a:pPr marL="342900" indent="-342900">
              <a:buFont typeface="Arial" panose="020B0604020202020204" pitchFamily="34" charset="0"/>
              <a:buChar char="•"/>
            </a:pPr>
            <a:r>
              <a:rPr lang="en-US" sz="5600" dirty="0"/>
              <a:t>We shall comply with all applicable environmental regulations </a:t>
            </a:r>
            <a:br>
              <a:rPr lang="en-US" sz="5600" dirty="0"/>
            </a:br>
            <a:endParaRPr lang="en-US" sz="5600" dirty="0"/>
          </a:p>
          <a:p>
            <a:pPr marL="342900" indent="-342900">
              <a:buFont typeface="Arial" panose="020B0604020202020204" pitchFamily="34" charset="0"/>
              <a:buChar char="•"/>
            </a:pPr>
            <a:r>
              <a:rPr lang="en-US" sz="5600" dirty="0"/>
              <a:t>We shall design and implement a set of comprehensive internal policies and procedures for managing all relevant environmental issues</a:t>
            </a:r>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r>
              <a:rPr lang="en-US" sz="4400" i="1" dirty="0"/>
              <a:t>For more specific information as well as information about our improvement areas, please see the </a:t>
            </a:r>
            <a:r>
              <a:rPr lang="en-US" sz="4400" i="1" dirty="0">
                <a:hlinkClick r:id="rId5"/>
              </a:rPr>
              <a:t>Code of Interdependence </a:t>
            </a:r>
            <a:endParaRPr lang="en-US" sz="44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6146" name="Picture 2" descr="SDG 16 – Achieving Peaceful and Inclusive Societies - PRIO">
            <a:extLst>
              <a:ext uri="{FF2B5EF4-FFF2-40B4-BE49-F238E27FC236}">
                <a16:creationId xmlns:a16="http://schemas.microsoft.com/office/drawing/2014/main" id="{9CFBD3DD-5D31-4C4E-80AA-5B50827B78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117" y="2840838"/>
            <a:ext cx="1443179" cy="1443179"/>
          </a:xfrm>
          <a:prstGeom prst="rect">
            <a:avLst/>
          </a:prstGeom>
          <a:noFill/>
          <a:extLst>
            <a:ext uri="{909E8E84-426E-40DD-AFC4-6F175D3DCCD1}">
              <a14:hiddenFill xmlns:a14="http://schemas.microsoft.com/office/drawing/2010/main">
                <a:solidFill>
                  <a:srgbClr val="FFFFFF"/>
                </a:solidFill>
              </a14:hiddenFill>
            </a:ext>
          </a:extLst>
        </p:spPr>
      </p:pic>
      <p:pic>
        <p:nvPicPr>
          <p:cNvPr id="5" name="Ljud 4">
            <a:hlinkClick r:id="" action="ppaction://media"/>
            <a:extLst>
              <a:ext uri="{FF2B5EF4-FFF2-40B4-BE49-F238E27FC236}">
                <a16:creationId xmlns:a16="http://schemas.microsoft.com/office/drawing/2014/main" id="{FF78C550-720D-4566-B83C-7E4070B1AD5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10539742"/>
      </p:ext>
    </p:extLst>
  </p:cSld>
  <p:clrMapOvr>
    <a:masterClrMapping/>
  </p:clrMapOvr>
  <mc:AlternateContent xmlns:mc="http://schemas.openxmlformats.org/markup-compatibility/2006">
    <mc:Choice xmlns:p14="http://schemas.microsoft.com/office/powerpoint/2010/main" Requires="p14">
      <p:transition spd="slow" p14:dur="2000" advTm="49607"/>
    </mc:Choice>
    <mc:Fallback>
      <p:transition spd="slow" advTm="49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16: Peace, </a:t>
            </a:r>
            <a:r>
              <a:rPr lang="sv-SE" sz="1800" dirty="0" err="1"/>
              <a:t>Justice</a:t>
            </a:r>
            <a:r>
              <a:rPr lang="sv-SE" sz="1800" dirty="0"/>
              <a:t> and strong institutions</a:t>
            </a:r>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631581" y="892886"/>
            <a:ext cx="6088270" cy="3449994"/>
          </a:xfrm>
        </p:spPr>
        <p:txBody>
          <a:bodyPr>
            <a:normAutofit fontScale="85000" lnSpcReduction="20000"/>
          </a:bodyPr>
          <a:lstStyle/>
          <a:p>
            <a:pPr marL="342900" indent="-342900">
              <a:buFont typeface="Arial" panose="020B0604020202020204" pitchFamily="34" charset="0"/>
              <a:buChar char="•"/>
            </a:pPr>
            <a:r>
              <a:rPr lang="en-US" sz="1600" dirty="0"/>
              <a:t>We do not except or pay bribes or other inappropriate financial or material resources.</a:t>
            </a:r>
            <a:br>
              <a:rPr lang="en-US" sz="1600" dirty="0"/>
            </a:br>
            <a:endParaRPr lang="en-US" sz="1600" dirty="0"/>
          </a:p>
          <a:p>
            <a:pPr marL="342900" indent="-342900">
              <a:buFont typeface="Arial" panose="020B0604020202020204" pitchFamily="34" charset="0"/>
              <a:buChar char="•"/>
            </a:pPr>
            <a:r>
              <a:rPr lang="en-US" sz="1600" dirty="0"/>
              <a:t>We shall implement a fair and ethical system of hiring</a:t>
            </a:r>
            <a:br>
              <a:rPr lang="en-US" sz="1600" dirty="0"/>
            </a:br>
            <a:endParaRPr lang="en-US" sz="1600" dirty="0"/>
          </a:p>
          <a:p>
            <a:pPr marL="342900" indent="-342900">
              <a:buFont typeface="Arial" panose="020B0604020202020204" pitchFamily="34" charset="0"/>
              <a:buChar char="•"/>
            </a:pPr>
            <a:r>
              <a:rPr lang="en-US" sz="1600" dirty="0"/>
              <a:t>We shall provide to our employees a written copy of their employment contract or letter</a:t>
            </a:r>
            <a:br>
              <a:rPr lang="en-US" sz="1600" dirty="0"/>
            </a:br>
            <a:endParaRPr lang="en-US" sz="1600" dirty="0"/>
          </a:p>
          <a:p>
            <a:pPr marL="342900" indent="-342900">
              <a:buFont typeface="Arial" panose="020B0604020202020204" pitchFamily="34" charset="0"/>
              <a:buChar char="•"/>
            </a:pPr>
            <a:r>
              <a:rPr lang="en-US" sz="1600" dirty="0"/>
              <a:t>We shall protect the privacy of our company, employees, patients, or any collaborator by safeguarding and make proper use of all confidential information in our possess. </a:t>
            </a:r>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r>
              <a:rPr lang="en-US" sz="1300" i="1" dirty="0"/>
              <a:t>For more specific information as well as information about our improvement areas, please see the </a:t>
            </a:r>
            <a:r>
              <a:rPr lang="en-US" sz="1300" i="1" dirty="0">
                <a:hlinkClick r:id="rId5"/>
              </a:rPr>
              <a:t>Code of Interdependence </a:t>
            </a:r>
            <a:endParaRPr lang="en-US" sz="13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6146" name="Picture 2" descr="SDG 16 – Achieving Peaceful and Inclusive Societies - PRIO">
            <a:extLst>
              <a:ext uri="{FF2B5EF4-FFF2-40B4-BE49-F238E27FC236}">
                <a16:creationId xmlns:a16="http://schemas.microsoft.com/office/drawing/2014/main" id="{9CFBD3DD-5D31-4C4E-80AA-5B50827B78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117" y="2840838"/>
            <a:ext cx="1443179" cy="1443179"/>
          </a:xfrm>
          <a:prstGeom prst="rect">
            <a:avLst/>
          </a:prstGeom>
          <a:noFill/>
          <a:extLst>
            <a:ext uri="{909E8E84-426E-40DD-AFC4-6F175D3DCCD1}">
              <a14:hiddenFill xmlns:a14="http://schemas.microsoft.com/office/drawing/2010/main">
                <a:solidFill>
                  <a:srgbClr val="FFFFFF"/>
                </a:solidFill>
              </a14:hiddenFill>
            </a:ext>
          </a:extLst>
        </p:spPr>
      </p:pic>
      <p:pic>
        <p:nvPicPr>
          <p:cNvPr id="5" name="Ljud 4">
            <a:hlinkClick r:id="" action="ppaction://media"/>
            <a:extLst>
              <a:ext uri="{FF2B5EF4-FFF2-40B4-BE49-F238E27FC236}">
                <a16:creationId xmlns:a16="http://schemas.microsoft.com/office/drawing/2014/main" id="{57BDDC4D-1DFA-4464-B7FD-48E5BF47841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741799120"/>
      </p:ext>
    </p:extLst>
  </p:cSld>
  <p:clrMapOvr>
    <a:masterClrMapping/>
  </p:clrMapOvr>
  <mc:AlternateContent xmlns:mc="http://schemas.openxmlformats.org/markup-compatibility/2006">
    <mc:Choice xmlns:p14="http://schemas.microsoft.com/office/powerpoint/2010/main" Requires="p14">
      <p:transition spd="slow" p14:dur="2000" advTm="29579"/>
    </mc:Choice>
    <mc:Fallback>
      <p:transition spd="slow" advTm="29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17: Partnerships for the </a:t>
            </a:r>
            <a:r>
              <a:rPr lang="sv-SE" sz="1800" dirty="0" err="1"/>
              <a:t>Goals</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631581" y="892886"/>
            <a:ext cx="6088270" cy="3449994"/>
          </a:xfrm>
        </p:spPr>
        <p:txBody>
          <a:bodyPr>
            <a:normAutofit fontScale="70000" lnSpcReduction="20000"/>
          </a:bodyPr>
          <a:lstStyle/>
          <a:p>
            <a:pPr marL="342900" indent="-342900">
              <a:buFont typeface="Arial" panose="020B0604020202020204" pitchFamily="34" charset="0"/>
              <a:buChar char="•"/>
            </a:pPr>
            <a:r>
              <a:rPr lang="en-US" dirty="0"/>
              <a:t>We shall broaden the perimeter of application of the Code of Conduct by influencing our suppliers and Ecosystem to implement the principles described above. The purpose is to ensure that suppliers of products and services also can initiate a program and live up to the principles in responsible sourcing standards. </a:t>
            </a:r>
            <a:br>
              <a:rPr lang="en-US" dirty="0"/>
            </a:br>
            <a:endParaRPr lang="en-US" dirty="0"/>
          </a:p>
          <a:p>
            <a:pPr marL="342900" indent="-342900">
              <a:buFont typeface="Arial" panose="020B0604020202020204" pitchFamily="34" charset="0"/>
              <a:buChar char="•"/>
            </a:pPr>
            <a:r>
              <a:rPr lang="en-US" dirty="0" err="1"/>
              <a:t>Chiesi</a:t>
            </a:r>
            <a:r>
              <a:rPr lang="en-US" dirty="0"/>
              <a:t> suppliers are required to inform their own suppliers of products and services on </a:t>
            </a:r>
            <a:r>
              <a:rPr lang="en-US" dirty="0" err="1"/>
              <a:t>Chiesi</a:t>
            </a:r>
            <a:r>
              <a:rPr lang="en-US" dirty="0"/>
              <a:t> standards set out in the Code of Conduct. </a:t>
            </a:r>
            <a:r>
              <a:rPr lang="en-US" dirty="0" err="1"/>
              <a:t>Chiesi</a:t>
            </a:r>
            <a:r>
              <a:rPr lang="en-US" dirty="0"/>
              <a:t> shall likewise ensure that suppliers of products and services meet these standards. </a:t>
            </a:r>
            <a:br>
              <a:rPr lang="en-US" dirty="0"/>
            </a:br>
            <a:endParaRPr lang="en-US" dirty="0"/>
          </a:p>
          <a:p>
            <a:pPr marL="342900" indent="-342900">
              <a:buFont typeface="Arial" panose="020B0604020202020204" pitchFamily="34" charset="0"/>
              <a:buChar char="•"/>
            </a:pPr>
            <a:r>
              <a:rPr lang="en-US" dirty="0"/>
              <a:t>We shall effectively communicate the principles of the Code to our employees.</a:t>
            </a:r>
          </a:p>
          <a:p>
            <a:endParaRPr lang="en-US" i="1" dirty="0"/>
          </a:p>
          <a:p>
            <a:endParaRPr lang="en-US" i="1" dirty="0"/>
          </a:p>
          <a:p>
            <a:endParaRPr lang="en-US" sz="1500" i="1" dirty="0"/>
          </a:p>
          <a:p>
            <a:endParaRPr lang="en-US" sz="1500" i="1" dirty="0"/>
          </a:p>
          <a:p>
            <a:r>
              <a:rPr lang="en-US" sz="1500" i="1" dirty="0"/>
              <a:t>For more specific information as well as information about our improvement areas, please see the </a:t>
            </a:r>
            <a:r>
              <a:rPr lang="en-US" sz="1500" i="1" dirty="0">
                <a:hlinkClick r:id="rId5"/>
              </a:rPr>
              <a:t>Code of Interdependence </a:t>
            </a:r>
            <a:endParaRPr lang="en-US" sz="15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5122" name="Picture 2" descr="Goal 17 | Department of Economic and Social Affairs">
            <a:extLst>
              <a:ext uri="{FF2B5EF4-FFF2-40B4-BE49-F238E27FC236}">
                <a16:creationId xmlns:a16="http://schemas.microsoft.com/office/drawing/2014/main" id="{B8CF2F64-5526-40CF-B3EA-3F75D18BE8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457" y="2824402"/>
            <a:ext cx="1466612" cy="1466612"/>
          </a:xfrm>
          <a:prstGeom prst="rect">
            <a:avLst/>
          </a:prstGeom>
          <a:noFill/>
          <a:extLst>
            <a:ext uri="{909E8E84-426E-40DD-AFC4-6F175D3DCCD1}">
              <a14:hiddenFill xmlns:a14="http://schemas.microsoft.com/office/drawing/2010/main">
                <a:solidFill>
                  <a:srgbClr val="FFFFFF"/>
                </a:solidFill>
              </a14:hiddenFill>
            </a:ext>
          </a:extLst>
        </p:spPr>
      </p:pic>
      <p:pic>
        <p:nvPicPr>
          <p:cNvPr id="7" name="Ljud 6">
            <a:hlinkClick r:id="" action="ppaction://media"/>
            <a:extLst>
              <a:ext uri="{FF2B5EF4-FFF2-40B4-BE49-F238E27FC236}">
                <a16:creationId xmlns:a16="http://schemas.microsoft.com/office/drawing/2014/main" id="{7A4E2512-095C-4D53-8AFE-32C6848AC13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65241620"/>
      </p:ext>
    </p:extLst>
  </p:cSld>
  <p:clrMapOvr>
    <a:masterClrMapping/>
  </p:clrMapOvr>
  <mc:AlternateContent xmlns:mc="http://schemas.openxmlformats.org/markup-compatibility/2006">
    <mc:Choice xmlns:p14="http://schemas.microsoft.com/office/powerpoint/2010/main" Requires="p14">
      <p:transition spd="slow" p14:dur="2000" advTm="53443"/>
    </mc:Choice>
    <mc:Fallback>
      <p:transition spd="slow" advTm="53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Conclusion</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755406" y="892886"/>
            <a:ext cx="6088270" cy="3449994"/>
          </a:xfrm>
        </p:spPr>
        <p:txBody>
          <a:bodyPr>
            <a:normAutofit/>
          </a:bodyPr>
          <a:lstStyle/>
          <a:p>
            <a:r>
              <a:rPr lang="en-US" sz="1600" dirty="0"/>
              <a:t>Thank you for your attention! </a:t>
            </a:r>
          </a:p>
          <a:p>
            <a:endParaRPr lang="en-US" sz="1600" dirty="0"/>
          </a:p>
          <a:p>
            <a:r>
              <a:rPr lang="en-US" sz="1600" dirty="0"/>
              <a:t>If you want to have more details or if there is anything in this presentation that you don’t understand, please read the</a:t>
            </a:r>
            <a:r>
              <a:rPr lang="en-US" sz="1600" i="1" dirty="0">
                <a:hlinkClick r:id="rId5"/>
              </a:rPr>
              <a:t> Code of Interdependence </a:t>
            </a:r>
            <a:r>
              <a:rPr lang="en-US" sz="1600" dirty="0"/>
              <a:t>or talk to anyone at </a:t>
            </a:r>
            <a:r>
              <a:rPr lang="en-US" sz="1600" dirty="0" err="1"/>
              <a:t>Chiesi</a:t>
            </a:r>
            <a:r>
              <a:rPr lang="en-US" sz="1600" dirty="0"/>
              <a:t>. Likewise if you disagree or can’t comply with the aspirations presented in this presentation or in the Code you also need to contact </a:t>
            </a:r>
            <a:r>
              <a:rPr lang="en-US" sz="1600" dirty="0" err="1"/>
              <a:t>Chiesi</a:t>
            </a:r>
            <a:r>
              <a:rPr lang="en-US" sz="1600" dirty="0"/>
              <a:t> to discuss further. </a:t>
            </a:r>
          </a:p>
          <a:p>
            <a:endParaRPr lang="en-US" sz="1600" i="1" dirty="0"/>
          </a:p>
          <a:p>
            <a:r>
              <a:rPr lang="en-US" sz="1600" i="1" dirty="0"/>
              <a:t>	Sustainability isn’t always easy – that’s why we must 	cooperate and learn from each other! </a:t>
            </a:r>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8194" name="Picture 2" descr="Envision2030: 17 goals to transform the world for persons with ...">
            <a:extLst>
              <a:ext uri="{FF2B5EF4-FFF2-40B4-BE49-F238E27FC236}">
                <a16:creationId xmlns:a16="http://schemas.microsoft.com/office/drawing/2014/main" id="{01B0E38B-42E6-4DAC-B5FC-69091ACCDD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88" y="2743295"/>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5" name="Ljud 4">
            <a:hlinkClick r:id="" action="ppaction://media"/>
            <a:extLst>
              <a:ext uri="{FF2B5EF4-FFF2-40B4-BE49-F238E27FC236}">
                <a16:creationId xmlns:a16="http://schemas.microsoft.com/office/drawing/2014/main" id="{E0A50DA0-A253-410B-80D0-03BD0971EDA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457730803"/>
      </p:ext>
    </p:extLst>
  </p:cSld>
  <p:clrMapOvr>
    <a:masterClrMapping/>
  </p:clrMapOvr>
  <mc:AlternateContent xmlns:mc="http://schemas.openxmlformats.org/markup-compatibility/2006">
    <mc:Choice xmlns:p14="http://schemas.microsoft.com/office/powerpoint/2010/main" Requires="p14">
      <p:transition spd="slow" p14:dur="2000" advTm="38578"/>
    </mc:Choice>
    <mc:Fallback>
      <p:transition spd="slow" advTm="38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Rettangolo 35">
            <a:extLst>
              <a:ext uri="{FF2B5EF4-FFF2-40B4-BE49-F238E27FC236}">
                <a16:creationId xmlns:a16="http://schemas.microsoft.com/office/drawing/2014/main" id="{72BBC8A0-9A54-41C2-9FE6-3F4CCB2DF3CF}"/>
              </a:ext>
            </a:extLst>
          </p:cNvPr>
          <p:cNvSpPr/>
          <p:nvPr/>
        </p:nvSpPr>
        <p:spPr>
          <a:xfrm>
            <a:off x="1640012" y="2506967"/>
            <a:ext cx="2493380" cy="326474"/>
          </a:xfrm>
          <a:prstGeom prst="rect">
            <a:avLst/>
          </a:prstGeom>
          <a:solidFill>
            <a:schemeClr val="accent1">
              <a:lumMod val="20000"/>
              <a:lumOff val="80000"/>
            </a:schemeClr>
          </a:solid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892">
              <a:defRPr/>
            </a:pPr>
            <a:endParaRPr lang="it-IT" sz="1350">
              <a:solidFill>
                <a:prstClr val="white"/>
              </a:solidFill>
              <a:latin typeface="Arial"/>
            </a:endParaRPr>
          </a:p>
        </p:txBody>
      </p:sp>
      <p:sp>
        <p:nvSpPr>
          <p:cNvPr id="37" name="Rettangolo 36">
            <a:extLst>
              <a:ext uri="{FF2B5EF4-FFF2-40B4-BE49-F238E27FC236}">
                <a16:creationId xmlns:a16="http://schemas.microsoft.com/office/drawing/2014/main" id="{965513B8-C71C-4F41-9505-AD682DEE62FC}"/>
              </a:ext>
            </a:extLst>
          </p:cNvPr>
          <p:cNvSpPr/>
          <p:nvPr/>
        </p:nvSpPr>
        <p:spPr>
          <a:xfrm>
            <a:off x="4668629" y="2006152"/>
            <a:ext cx="2493380" cy="326474"/>
          </a:xfrm>
          <a:prstGeom prst="rect">
            <a:avLst/>
          </a:prstGeom>
          <a:solidFill>
            <a:schemeClr val="accent1">
              <a:lumMod val="20000"/>
              <a:lumOff val="80000"/>
            </a:schemeClr>
          </a:solid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892">
              <a:defRPr/>
            </a:pPr>
            <a:endParaRPr lang="it-IT" sz="1350">
              <a:solidFill>
                <a:prstClr val="white"/>
              </a:solidFill>
              <a:latin typeface="Arial"/>
            </a:endParaRPr>
          </a:p>
        </p:txBody>
      </p:sp>
      <p:sp>
        <p:nvSpPr>
          <p:cNvPr id="34" name="Rettangolo 33">
            <a:extLst>
              <a:ext uri="{FF2B5EF4-FFF2-40B4-BE49-F238E27FC236}">
                <a16:creationId xmlns:a16="http://schemas.microsoft.com/office/drawing/2014/main" id="{227DC023-979B-4FE7-B994-772EB575B2D5}"/>
              </a:ext>
            </a:extLst>
          </p:cNvPr>
          <p:cNvSpPr/>
          <p:nvPr/>
        </p:nvSpPr>
        <p:spPr>
          <a:xfrm>
            <a:off x="1640011" y="1311649"/>
            <a:ext cx="2493380" cy="326474"/>
          </a:xfrm>
          <a:prstGeom prst="rect">
            <a:avLst/>
          </a:prstGeom>
          <a:solidFill>
            <a:schemeClr val="accent1">
              <a:lumMod val="20000"/>
              <a:lumOff val="80000"/>
            </a:schemeClr>
          </a:solid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892">
              <a:defRPr/>
            </a:pPr>
            <a:endParaRPr lang="it-IT" sz="1350">
              <a:solidFill>
                <a:prstClr val="white"/>
              </a:solidFill>
              <a:latin typeface="Arial"/>
            </a:endParaRPr>
          </a:p>
        </p:txBody>
      </p:sp>
      <p:sp>
        <p:nvSpPr>
          <p:cNvPr id="35" name="Rettangolo 34">
            <a:extLst>
              <a:ext uri="{FF2B5EF4-FFF2-40B4-BE49-F238E27FC236}">
                <a16:creationId xmlns:a16="http://schemas.microsoft.com/office/drawing/2014/main" id="{1F758510-13BB-404F-8CFE-C2F96473EBB4}"/>
              </a:ext>
            </a:extLst>
          </p:cNvPr>
          <p:cNvSpPr/>
          <p:nvPr/>
        </p:nvSpPr>
        <p:spPr>
          <a:xfrm>
            <a:off x="1640011" y="3271550"/>
            <a:ext cx="2493380" cy="326474"/>
          </a:xfrm>
          <a:prstGeom prst="rect">
            <a:avLst/>
          </a:prstGeom>
          <a:solidFill>
            <a:schemeClr val="accent1">
              <a:lumMod val="20000"/>
              <a:lumOff val="80000"/>
            </a:schemeClr>
          </a:solid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892">
              <a:defRPr/>
            </a:pPr>
            <a:endParaRPr lang="it-IT" sz="1350">
              <a:solidFill>
                <a:prstClr val="white"/>
              </a:solidFill>
              <a:latin typeface="Arial"/>
            </a:endParaRPr>
          </a:p>
        </p:txBody>
      </p:sp>
      <p:sp>
        <p:nvSpPr>
          <p:cNvPr id="30" name="Rettangolo 29">
            <a:extLst>
              <a:ext uri="{FF2B5EF4-FFF2-40B4-BE49-F238E27FC236}">
                <a16:creationId xmlns:a16="http://schemas.microsoft.com/office/drawing/2014/main" id="{47F56A0D-231B-4C33-943F-54CA6C211366}"/>
              </a:ext>
            </a:extLst>
          </p:cNvPr>
          <p:cNvSpPr/>
          <p:nvPr/>
        </p:nvSpPr>
        <p:spPr>
          <a:xfrm>
            <a:off x="1937798" y="1275713"/>
            <a:ext cx="982769" cy="304699"/>
          </a:xfrm>
          <a:prstGeom prst="rect">
            <a:avLst/>
          </a:prstGeom>
        </p:spPr>
        <p:txBody>
          <a:bodyPr wrap="square">
            <a:spAutoFit/>
          </a:bodyPr>
          <a:lstStyle/>
          <a:p>
            <a:pPr defTabSz="342892">
              <a:lnSpc>
                <a:spcPct val="107000"/>
              </a:lnSpc>
              <a:spcAft>
                <a:spcPts val="600"/>
              </a:spcAft>
              <a:defRPr/>
            </a:pPr>
            <a:r>
              <a:rPr lang="en-GB"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rPr>
              <a:t>PLANET</a:t>
            </a:r>
            <a:endParaRPr lang="it-IT"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endParaRPr>
          </a:p>
        </p:txBody>
      </p:sp>
      <p:sp>
        <p:nvSpPr>
          <p:cNvPr id="31" name="Rettangolo 30">
            <a:extLst>
              <a:ext uri="{FF2B5EF4-FFF2-40B4-BE49-F238E27FC236}">
                <a16:creationId xmlns:a16="http://schemas.microsoft.com/office/drawing/2014/main" id="{6CF5281D-97AA-42B7-AB7F-0A2434AE4DEE}"/>
              </a:ext>
            </a:extLst>
          </p:cNvPr>
          <p:cNvSpPr/>
          <p:nvPr/>
        </p:nvSpPr>
        <p:spPr>
          <a:xfrm>
            <a:off x="2020236" y="3318241"/>
            <a:ext cx="1553439" cy="304699"/>
          </a:xfrm>
          <a:prstGeom prst="rect">
            <a:avLst/>
          </a:prstGeom>
        </p:spPr>
        <p:txBody>
          <a:bodyPr wrap="none">
            <a:spAutoFit/>
          </a:bodyPr>
          <a:lstStyle/>
          <a:p>
            <a:pPr defTabSz="342892">
              <a:lnSpc>
                <a:spcPct val="107000"/>
              </a:lnSpc>
              <a:spcAft>
                <a:spcPts val="600"/>
              </a:spcAft>
              <a:defRPr/>
            </a:pPr>
            <a:r>
              <a:rPr lang="en-GB"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rPr>
              <a:t>PARTNERSHIP</a:t>
            </a:r>
            <a:endParaRPr lang="it-IT"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endParaRPr>
          </a:p>
        </p:txBody>
      </p:sp>
      <p:sp>
        <p:nvSpPr>
          <p:cNvPr id="32" name="Rettangolo 31">
            <a:extLst>
              <a:ext uri="{FF2B5EF4-FFF2-40B4-BE49-F238E27FC236}">
                <a16:creationId xmlns:a16="http://schemas.microsoft.com/office/drawing/2014/main" id="{7A82956D-06C3-4E6C-AA4F-C1B531B817CD}"/>
              </a:ext>
            </a:extLst>
          </p:cNvPr>
          <p:cNvSpPr/>
          <p:nvPr/>
        </p:nvSpPr>
        <p:spPr>
          <a:xfrm>
            <a:off x="2084009" y="2596894"/>
            <a:ext cx="1129476" cy="304699"/>
          </a:xfrm>
          <a:prstGeom prst="rect">
            <a:avLst/>
          </a:prstGeom>
        </p:spPr>
        <p:txBody>
          <a:bodyPr wrap="none">
            <a:spAutoFit/>
          </a:bodyPr>
          <a:lstStyle/>
          <a:p>
            <a:pPr defTabSz="342892">
              <a:lnSpc>
                <a:spcPct val="107000"/>
              </a:lnSpc>
              <a:spcAft>
                <a:spcPts val="600"/>
              </a:spcAft>
              <a:defRPr/>
            </a:pPr>
            <a:r>
              <a:rPr lang="en-GB"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rPr>
              <a:t>PATIENTS</a:t>
            </a:r>
            <a:endParaRPr lang="it-IT"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endParaRPr>
          </a:p>
        </p:txBody>
      </p:sp>
      <p:sp>
        <p:nvSpPr>
          <p:cNvPr id="33" name="Rettangolo 32">
            <a:extLst>
              <a:ext uri="{FF2B5EF4-FFF2-40B4-BE49-F238E27FC236}">
                <a16:creationId xmlns:a16="http://schemas.microsoft.com/office/drawing/2014/main" id="{7E9CE27C-5D38-4BF3-960D-69220B8BF311}"/>
              </a:ext>
            </a:extLst>
          </p:cNvPr>
          <p:cNvSpPr/>
          <p:nvPr/>
        </p:nvSpPr>
        <p:spPr>
          <a:xfrm>
            <a:off x="5030580" y="2062697"/>
            <a:ext cx="944489" cy="304699"/>
          </a:xfrm>
          <a:prstGeom prst="rect">
            <a:avLst/>
          </a:prstGeom>
        </p:spPr>
        <p:txBody>
          <a:bodyPr wrap="none">
            <a:spAutoFit/>
          </a:bodyPr>
          <a:lstStyle/>
          <a:p>
            <a:pPr defTabSz="342892">
              <a:lnSpc>
                <a:spcPct val="107000"/>
              </a:lnSpc>
              <a:spcAft>
                <a:spcPts val="600"/>
              </a:spcAft>
              <a:defRPr/>
            </a:pPr>
            <a:r>
              <a:rPr lang="en-GB"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rPr>
              <a:t>PEOPLE</a:t>
            </a:r>
            <a:endParaRPr lang="it-IT"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endParaRPr>
          </a:p>
        </p:txBody>
      </p:sp>
      <p:sp>
        <p:nvSpPr>
          <p:cNvPr id="40" name="CasellaDiTesto 39">
            <a:extLst>
              <a:ext uri="{FF2B5EF4-FFF2-40B4-BE49-F238E27FC236}">
                <a16:creationId xmlns:a16="http://schemas.microsoft.com/office/drawing/2014/main" id="{D3346779-2D4F-4C3B-B30E-91A2BCB1E986}"/>
              </a:ext>
            </a:extLst>
          </p:cNvPr>
          <p:cNvSpPr txBox="1"/>
          <p:nvPr/>
        </p:nvSpPr>
        <p:spPr>
          <a:xfrm>
            <a:off x="1592434" y="3620911"/>
            <a:ext cx="2466476" cy="687048"/>
          </a:xfrm>
          <a:prstGeom prst="rect">
            <a:avLst/>
          </a:prstGeom>
          <a:noFill/>
        </p:spPr>
        <p:txBody>
          <a:bodyPr wrap="square" rtlCol="0">
            <a:spAutoFit/>
          </a:bodyPr>
          <a:lstStyle/>
          <a:p>
            <a:pPr>
              <a:lnSpc>
                <a:spcPts val="1575"/>
              </a:lnSpc>
              <a:defRPr/>
            </a:pPr>
            <a:r>
              <a:rPr lang="en-GB" sz="900" b="1" dirty="0">
                <a:latin typeface="Calibri" panose="020F0502020204030204" pitchFamily="34" charset="0"/>
                <a:cs typeface="Calibri" panose="020F0502020204030204" pitchFamily="34" charset="0"/>
              </a:rPr>
              <a:t>Goal 4. </a:t>
            </a:r>
            <a:r>
              <a:rPr lang="en-GB" sz="900" dirty="0">
                <a:latin typeface="Calibri" panose="020F0502020204030204" pitchFamily="34" charset="0"/>
                <a:cs typeface="Calibri" panose="020F0502020204030204" pitchFamily="34" charset="0"/>
              </a:rPr>
              <a:t>Inspire other pharmaceutical companies to improve their sustainability work </a:t>
            </a:r>
          </a:p>
          <a:p>
            <a:pPr defTabSz="342892">
              <a:lnSpc>
                <a:spcPts val="1575"/>
              </a:lnSpc>
              <a:defRPr/>
            </a:pPr>
            <a:endParaRPr lang="en-GB" sz="900" dirty="0">
              <a:solidFill>
                <a:srgbClr val="000000"/>
              </a:solidFill>
              <a:latin typeface="Calibri" panose="020F0502020204030204" pitchFamily="34" charset="0"/>
              <a:cs typeface="Calibri" panose="020F0502020204030204" pitchFamily="34" charset="0"/>
            </a:endParaRPr>
          </a:p>
        </p:txBody>
      </p:sp>
      <p:sp>
        <p:nvSpPr>
          <p:cNvPr id="41" name="CasellaDiTesto 40">
            <a:extLst>
              <a:ext uri="{FF2B5EF4-FFF2-40B4-BE49-F238E27FC236}">
                <a16:creationId xmlns:a16="http://schemas.microsoft.com/office/drawing/2014/main" id="{6656DAD2-1405-4A7B-BD99-03C9BCC36C18}"/>
              </a:ext>
            </a:extLst>
          </p:cNvPr>
          <p:cNvSpPr txBox="1"/>
          <p:nvPr/>
        </p:nvSpPr>
        <p:spPr>
          <a:xfrm>
            <a:off x="4636407" y="1265266"/>
            <a:ext cx="2664831" cy="2738891"/>
          </a:xfrm>
          <a:prstGeom prst="rect">
            <a:avLst/>
          </a:prstGeom>
          <a:noFill/>
        </p:spPr>
        <p:txBody>
          <a:bodyPr wrap="square" rtlCol="0">
            <a:spAutoFit/>
          </a:bodyPr>
          <a:lstStyle/>
          <a:p>
            <a:pPr>
              <a:lnSpc>
                <a:spcPts val="1575"/>
              </a:lnSpc>
              <a:defRPr/>
            </a:pPr>
            <a:r>
              <a:rPr lang="en-GB" sz="900" b="1" dirty="0">
                <a:latin typeface="Calibri" panose="020F0502020204030204" pitchFamily="34" charset="0"/>
                <a:cs typeface="Calibri" panose="020F0502020204030204" pitchFamily="34" charset="0"/>
              </a:rPr>
              <a:t>Goal 5. </a:t>
            </a:r>
            <a:r>
              <a:rPr lang="en-GB" sz="900" dirty="0">
                <a:latin typeface="Calibri" panose="020F0502020204030204" pitchFamily="34" charset="0"/>
                <a:cs typeface="Calibri" panose="020F0502020204030204" pitchFamily="34" charset="0"/>
              </a:rPr>
              <a:t>Demand and encourage suppliers to commit to sustainability best practice</a:t>
            </a:r>
          </a:p>
          <a:p>
            <a:pPr>
              <a:lnSpc>
                <a:spcPts val="1575"/>
              </a:lnSpc>
              <a:defRPr/>
            </a:pPr>
            <a:endParaRPr lang="en-US" sz="900" dirty="0">
              <a:latin typeface="Calibri" panose="020F0502020204030204" pitchFamily="34" charset="0"/>
              <a:cs typeface="Calibri" panose="020F0502020204030204" pitchFamily="34" charset="0"/>
            </a:endParaRPr>
          </a:p>
          <a:p>
            <a:pPr>
              <a:lnSpc>
                <a:spcPts val="1575"/>
              </a:lnSpc>
              <a:defRPr/>
            </a:pPr>
            <a:r>
              <a:rPr lang="en-US" sz="900" dirty="0">
                <a:latin typeface="Calibri" panose="020F0502020204030204" pitchFamily="34" charset="0"/>
                <a:cs typeface="Calibri" panose="020F0502020204030204" pitchFamily="34" charset="0"/>
              </a:rPr>
              <a:t> </a:t>
            </a:r>
          </a:p>
          <a:p>
            <a:pPr>
              <a:lnSpc>
                <a:spcPts val="1575"/>
              </a:lnSpc>
              <a:defRPr/>
            </a:pPr>
            <a:endParaRPr lang="en-US" sz="900" dirty="0">
              <a:latin typeface="Calibri" panose="020F0502020204030204" pitchFamily="34" charset="0"/>
              <a:cs typeface="Calibri" panose="020F0502020204030204" pitchFamily="34" charset="0"/>
            </a:endParaRPr>
          </a:p>
          <a:p>
            <a:pPr>
              <a:lnSpc>
                <a:spcPts val="1575"/>
              </a:lnSpc>
              <a:defRPr/>
            </a:pPr>
            <a:br>
              <a:rPr lang="en-US" sz="900" dirty="0">
                <a:latin typeface="Calibri" panose="020F0502020204030204" pitchFamily="34" charset="0"/>
                <a:cs typeface="Calibri" panose="020F0502020204030204" pitchFamily="34" charset="0"/>
              </a:rPr>
            </a:br>
            <a:r>
              <a:rPr lang="en-US" sz="900" b="1" dirty="0">
                <a:latin typeface="Calibri" panose="020F0502020204030204" pitchFamily="34" charset="0"/>
                <a:cs typeface="Calibri" panose="020F0502020204030204" pitchFamily="34" charset="0"/>
              </a:rPr>
              <a:t>Goal 6. </a:t>
            </a:r>
            <a:r>
              <a:rPr lang="en-US" sz="900" dirty="0">
                <a:latin typeface="Calibri" panose="020F0502020204030204" pitchFamily="34" charset="0"/>
                <a:cs typeface="Calibri" panose="020F0502020204030204" pitchFamily="34" charset="0"/>
              </a:rPr>
              <a:t>Ensure high work-place well-being</a:t>
            </a:r>
          </a:p>
          <a:p>
            <a:pPr>
              <a:lnSpc>
                <a:spcPts val="1575"/>
              </a:lnSpc>
              <a:defRPr/>
            </a:pPr>
            <a:r>
              <a:rPr lang="en-US" sz="900" b="1" dirty="0">
                <a:latin typeface="Calibri" panose="020F0502020204030204" pitchFamily="34" charset="0"/>
                <a:cs typeface="Calibri" panose="020F0502020204030204" pitchFamily="34" charset="0"/>
              </a:rPr>
              <a:t>Goal 7. </a:t>
            </a:r>
            <a:r>
              <a:rPr lang="en-US" sz="900" dirty="0">
                <a:latin typeface="Calibri" panose="020F0502020204030204" pitchFamily="34" charset="0"/>
                <a:cs typeface="Calibri" panose="020F0502020204030204" pitchFamily="34" charset="0"/>
              </a:rPr>
              <a:t>Encourage continuous learning and improvement </a:t>
            </a:r>
          </a:p>
          <a:p>
            <a:pPr>
              <a:lnSpc>
                <a:spcPts val="1575"/>
              </a:lnSpc>
              <a:defRPr/>
            </a:pPr>
            <a:r>
              <a:rPr lang="en-US" sz="900" b="1" dirty="0">
                <a:latin typeface="Calibri" panose="020F0502020204030204" pitchFamily="34" charset="0"/>
                <a:cs typeface="Calibri" panose="020F0502020204030204" pitchFamily="34" charset="0"/>
              </a:rPr>
              <a:t>Goal 8. </a:t>
            </a:r>
            <a:r>
              <a:rPr lang="en-US" sz="900" dirty="0">
                <a:latin typeface="Calibri" panose="020F0502020204030204" pitchFamily="34" charset="0"/>
                <a:cs typeface="Calibri" panose="020F0502020204030204" pitchFamily="34" charset="0"/>
              </a:rPr>
              <a:t>Reduce risk of irregularities at </a:t>
            </a:r>
            <a:r>
              <a:rPr lang="en-US" sz="900" dirty="0" err="1">
                <a:latin typeface="Calibri" panose="020F0502020204030204" pitchFamily="34" charset="0"/>
                <a:cs typeface="Calibri" panose="020F0502020204030204" pitchFamily="34" charset="0"/>
              </a:rPr>
              <a:t>Chiesi</a:t>
            </a:r>
            <a:r>
              <a:rPr lang="en-US" sz="900" dirty="0">
                <a:latin typeface="Calibri" panose="020F0502020204030204" pitchFamily="34" charset="0"/>
                <a:cs typeface="Calibri" panose="020F0502020204030204" pitchFamily="34" charset="0"/>
              </a:rPr>
              <a:t> Nordic</a:t>
            </a:r>
          </a:p>
          <a:p>
            <a:pPr>
              <a:lnSpc>
                <a:spcPts val="1575"/>
              </a:lnSpc>
              <a:defRPr/>
            </a:pPr>
            <a:r>
              <a:rPr lang="en-US" sz="900" b="1" dirty="0">
                <a:latin typeface="Calibri" panose="020F0502020204030204" pitchFamily="34" charset="0"/>
                <a:cs typeface="Calibri" panose="020F0502020204030204" pitchFamily="34" charset="0"/>
              </a:rPr>
              <a:t>Goal 9. </a:t>
            </a:r>
            <a:r>
              <a:rPr lang="en-US" sz="900" dirty="0">
                <a:latin typeface="Calibri" panose="020F0502020204030204" pitchFamily="34" charset="0"/>
                <a:cs typeface="Calibri" panose="020F0502020204030204" pitchFamily="34" charset="0"/>
              </a:rPr>
              <a:t>Use company resources and strengths to improve well-being of others</a:t>
            </a:r>
          </a:p>
          <a:p>
            <a:pPr>
              <a:lnSpc>
                <a:spcPts val="1575"/>
              </a:lnSpc>
              <a:defRPr/>
            </a:pPr>
            <a:endParaRPr lang="en-GB" sz="900" dirty="0">
              <a:latin typeface="Calibri" panose="020F0502020204030204" pitchFamily="34" charset="0"/>
              <a:cs typeface="Calibri" panose="020F0502020204030204" pitchFamily="34" charset="0"/>
            </a:endParaRPr>
          </a:p>
        </p:txBody>
      </p:sp>
      <p:pic>
        <p:nvPicPr>
          <p:cNvPr id="42" name="Elemento grafico 41">
            <a:extLst>
              <a:ext uri="{FF2B5EF4-FFF2-40B4-BE49-F238E27FC236}">
                <a16:creationId xmlns:a16="http://schemas.microsoft.com/office/drawing/2014/main" id="{03075C83-672C-47EF-AB1E-3843BCB39B5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51344" y="2535758"/>
            <a:ext cx="268890" cy="268890"/>
          </a:xfrm>
          <a:prstGeom prst="rect">
            <a:avLst/>
          </a:prstGeom>
        </p:spPr>
      </p:pic>
      <p:pic>
        <p:nvPicPr>
          <p:cNvPr id="44" name="Elemento grafico 43">
            <a:extLst>
              <a:ext uri="{FF2B5EF4-FFF2-40B4-BE49-F238E27FC236}">
                <a16:creationId xmlns:a16="http://schemas.microsoft.com/office/drawing/2014/main" id="{2A9E9FBE-E3CC-47B3-9D4A-566647B0057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70945" y="1278225"/>
            <a:ext cx="246651" cy="313208"/>
          </a:xfrm>
          <a:prstGeom prst="rect">
            <a:avLst/>
          </a:prstGeom>
        </p:spPr>
      </p:pic>
      <p:pic>
        <p:nvPicPr>
          <p:cNvPr id="45" name="Elemento grafico 44">
            <a:extLst>
              <a:ext uri="{FF2B5EF4-FFF2-40B4-BE49-F238E27FC236}">
                <a16:creationId xmlns:a16="http://schemas.microsoft.com/office/drawing/2014/main" id="{F7E4A829-8437-4B48-83A3-A83B00FE01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19806" y="2050690"/>
            <a:ext cx="296748" cy="237398"/>
          </a:xfrm>
          <a:prstGeom prst="rect">
            <a:avLst/>
          </a:prstGeom>
        </p:spPr>
      </p:pic>
      <p:pic>
        <p:nvPicPr>
          <p:cNvPr id="46" name="Elemento grafico 45">
            <a:extLst>
              <a:ext uri="{FF2B5EF4-FFF2-40B4-BE49-F238E27FC236}">
                <a16:creationId xmlns:a16="http://schemas.microsoft.com/office/drawing/2014/main" id="{26232CBD-8804-45E9-B686-774DAE7D8613}"/>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734496" y="3318240"/>
            <a:ext cx="309685" cy="254418"/>
          </a:xfrm>
          <a:prstGeom prst="rect">
            <a:avLst/>
          </a:prstGeom>
        </p:spPr>
      </p:pic>
      <p:sp>
        <p:nvSpPr>
          <p:cNvPr id="62" name="Rettangolo 61">
            <a:extLst>
              <a:ext uri="{FF2B5EF4-FFF2-40B4-BE49-F238E27FC236}">
                <a16:creationId xmlns:a16="http://schemas.microsoft.com/office/drawing/2014/main" id="{B5A9FA6A-8194-49BA-80ED-7789EFC979A2}"/>
              </a:ext>
            </a:extLst>
          </p:cNvPr>
          <p:cNvSpPr/>
          <p:nvPr/>
        </p:nvSpPr>
        <p:spPr>
          <a:xfrm>
            <a:off x="754936" y="-118619"/>
            <a:ext cx="7929740" cy="669414"/>
          </a:xfrm>
          <a:prstGeom prst="rect">
            <a:avLst/>
          </a:prstGeom>
        </p:spPr>
        <p:txBody>
          <a:bodyPr vert="horz" lIns="68580" tIns="34290" rIns="68580" bIns="34290" rtlCol="0" anchor="b" anchorCtr="0">
            <a:normAutofit fontScale="97500"/>
          </a:bodyPr>
          <a:lstStyle/>
          <a:p>
            <a:pPr defTabSz="914378">
              <a:spcBef>
                <a:spcPct val="0"/>
              </a:spcBef>
            </a:pPr>
            <a:r>
              <a:rPr lang="it-IT" sz="1950" b="1" dirty="0">
                <a:solidFill>
                  <a:schemeClr val="tx2"/>
                </a:solidFill>
                <a:latin typeface="Arial" panose="020B0604020202020204" pitchFamily="34" charset="0"/>
                <a:ea typeface="+mj-ea"/>
                <a:cs typeface="Arial" panose="020B0604020202020204" pitchFamily="34" charset="0"/>
              </a:rPr>
              <a:t>Sustainability plan for Chiesi Nordic 2020-22 </a:t>
            </a:r>
          </a:p>
        </p:txBody>
      </p:sp>
      <p:sp>
        <p:nvSpPr>
          <p:cNvPr id="3" name="Rektangel 2">
            <a:extLst>
              <a:ext uri="{FF2B5EF4-FFF2-40B4-BE49-F238E27FC236}">
                <a16:creationId xmlns:a16="http://schemas.microsoft.com/office/drawing/2014/main" id="{BA6BFE93-2F3C-4E29-858A-2E845AF6FE98}"/>
              </a:ext>
            </a:extLst>
          </p:cNvPr>
          <p:cNvSpPr/>
          <p:nvPr/>
        </p:nvSpPr>
        <p:spPr>
          <a:xfrm>
            <a:off x="1640013" y="1572368"/>
            <a:ext cx="2604827" cy="1663597"/>
          </a:xfrm>
          <a:prstGeom prst="rect">
            <a:avLst/>
          </a:prstGeom>
        </p:spPr>
        <p:txBody>
          <a:bodyPr wrap="square">
            <a:spAutoFit/>
          </a:bodyPr>
          <a:lstStyle/>
          <a:p>
            <a:pPr>
              <a:lnSpc>
                <a:spcPct val="150000"/>
              </a:lnSpc>
            </a:pPr>
            <a:r>
              <a:rPr lang="en-US" sz="900" b="1" dirty="0">
                <a:latin typeface="Calibri" panose="020F0502020204030204" pitchFamily="34" charset="0"/>
                <a:cs typeface="Calibri" panose="020F0502020204030204" pitchFamily="34" charset="0"/>
              </a:rPr>
              <a:t>Goal 1. </a:t>
            </a:r>
            <a:r>
              <a:rPr lang="en-US" sz="900" dirty="0">
                <a:latin typeface="Calibri" panose="020F0502020204030204" pitchFamily="34" charset="0"/>
                <a:cs typeface="Calibri" panose="020F0502020204030204" pitchFamily="34" charset="0"/>
              </a:rPr>
              <a:t>Reduce CO2 emissions by at least 40% per employee between 2019-2022 </a:t>
            </a:r>
          </a:p>
          <a:p>
            <a:pPr lvl="0"/>
            <a:br>
              <a:rPr lang="en-GB" sz="900" b="1" dirty="0"/>
            </a:br>
            <a:r>
              <a:rPr lang="en-GB" sz="900" b="1" dirty="0"/>
              <a:t>Goal 2. </a:t>
            </a:r>
            <a:r>
              <a:rPr lang="en-GB" sz="900" dirty="0"/>
              <a:t>Adopt a more circular approach to consumption </a:t>
            </a:r>
            <a:endParaRPr lang="sv-SE" sz="900" dirty="0">
              <a:latin typeface="Calibri" panose="020F0502020204030204" pitchFamily="34" charset="0"/>
              <a:cs typeface="Calibri" panose="020F0502020204030204" pitchFamily="34" charset="0"/>
            </a:endParaRPr>
          </a:p>
          <a:p>
            <a:pPr lvl="0"/>
            <a:endParaRPr lang="en-US" sz="900" dirty="0">
              <a:latin typeface="Calibri" panose="020F0502020204030204" pitchFamily="34" charset="0"/>
              <a:cs typeface="Calibri" panose="020F0502020204030204" pitchFamily="34" charset="0"/>
            </a:endParaRPr>
          </a:p>
          <a:p>
            <a:pPr>
              <a:lnSpc>
                <a:spcPct val="150000"/>
              </a:lnSpc>
            </a:pPr>
            <a:endParaRPr lang="en-US" sz="900" dirty="0">
              <a:latin typeface="Calibri" panose="020F0502020204030204" pitchFamily="34" charset="0"/>
              <a:cs typeface="Calibri" panose="020F0502020204030204" pitchFamily="34" charset="0"/>
            </a:endParaRPr>
          </a:p>
          <a:p>
            <a:pPr>
              <a:lnSpc>
                <a:spcPct val="150000"/>
              </a:lnSpc>
            </a:pPr>
            <a:r>
              <a:rPr lang="en-GB" sz="900" b="1" dirty="0">
                <a:latin typeface="Calibri" panose="020F0502020204030204" pitchFamily="34" charset="0"/>
                <a:cs typeface="Calibri" panose="020F0502020204030204" pitchFamily="34" charset="0"/>
              </a:rPr>
              <a:t>Goal 3. </a:t>
            </a:r>
            <a:r>
              <a:rPr lang="en-GB" sz="900" dirty="0">
                <a:latin typeface="Calibri" panose="020F0502020204030204" pitchFamily="34" charset="0"/>
                <a:cs typeface="Calibri" panose="020F0502020204030204" pitchFamily="34" charset="0"/>
              </a:rPr>
              <a:t>Ensure that Chiesi products benefit those in need of them</a:t>
            </a:r>
          </a:p>
        </p:txBody>
      </p:sp>
      <p:pic>
        <p:nvPicPr>
          <p:cNvPr id="7" name="Bildobjekt 6">
            <a:extLst>
              <a:ext uri="{FF2B5EF4-FFF2-40B4-BE49-F238E27FC236}">
                <a16:creationId xmlns:a16="http://schemas.microsoft.com/office/drawing/2014/main" id="{A64746B4-AF0F-4282-84EC-06F3EACEF9E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92024" y="1783945"/>
            <a:ext cx="241369" cy="241369"/>
          </a:xfrm>
          <a:prstGeom prst="rect">
            <a:avLst/>
          </a:prstGeom>
        </p:spPr>
      </p:pic>
      <p:pic>
        <p:nvPicPr>
          <p:cNvPr id="47" name="Bildobjekt 46">
            <a:extLst>
              <a:ext uri="{FF2B5EF4-FFF2-40B4-BE49-F238E27FC236}">
                <a16:creationId xmlns:a16="http://schemas.microsoft.com/office/drawing/2014/main" id="{4FD652FF-89B7-4892-91F6-280CB6A7D10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89800" y="2139758"/>
            <a:ext cx="241369" cy="241369"/>
          </a:xfrm>
          <a:prstGeom prst="rect">
            <a:avLst/>
          </a:prstGeom>
        </p:spPr>
      </p:pic>
      <p:pic>
        <p:nvPicPr>
          <p:cNvPr id="64" name="Bildobjekt 63">
            <a:extLst>
              <a:ext uri="{FF2B5EF4-FFF2-40B4-BE49-F238E27FC236}">
                <a16:creationId xmlns:a16="http://schemas.microsoft.com/office/drawing/2014/main" id="{4C238FD2-2080-47C3-9163-1C0AE143649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16039" y="3879576"/>
            <a:ext cx="222423" cy="245265"/>
          </a:xfrm>
          <a:prstGeom prst="rect">
            <a:avLst/>
          </a:prstGeom>
        </p:spPr>
      </p:pic>
      <p:pic>
        <p:nvPicPr>
          <p:cNvPr id="66" name="Bildobjekt 65">
            <a:extLst>
              <a:ext uri="{FF2B5EF4-FFF2-40B4-BE49-F238E27FC236}">
                <a16:creationId xmlns:a16="http://schemas.microsoft.com/office/drawing/2014/main" id="{A2FAA9E2-EB64-4DB0-AC50-8A37F42043A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97275" y="1517439"/>
            <a:ext cx="241369" cy="241369"/>
          </a:xfrm>
          <a:prstGeom prst="rect">
            <a:avLst/>
          </a:prstGeom>
        </p:spPr>
      </p:pic>
      <p:pic>
        <p:nvPicPr>
          <p:cNvPr id="1027" name="Picture 3" descr="Bildresultat för sdg 3">
            <a:hlinkClick r:id="rId13"/>
            <a:extLst>
              <a:ext uri="{FF2B5EF4-FFF2-40B4-BE49-F238E27FC236}">
                <a16:creationId xmlns:a16="http://schemas.microsoft.com/office/drawing/2014/main" id="{EEBFB090-E16F-4239-9C3E-F088F9EAF92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97176" y="3000920"/>
            <a:ext cx="239867" cy="208813"/>
          </a:xfrm>
          <a:prstGeom prst="rect">
            <a:avLst/>
          </a:prstGeom>
          <a:noFill/>
          <a:extLst>
            <a:ext uri="{909E8E84-426E-40DD-AFC4-6F175D3DCCD1}">
              <a14:hiddenFill xmlns:a14="http://schemas.microsoft.com/office/drawing/2010/main">
                <a:solidFill>
                  <a:srgbClr val="FFFFFF"/>
                </a:solidFill>
              </a14:hiddenFill>
            </a:ext>
          </a:extLst>
        </p:spPr>
      </p:pic>
      <p:pic>
        <p:nvPicPr>
          <p:cNvPr id="9" name="Bildobjekt 8" descr="En bild som visar ritning&#10;&#10;Automatiskt genererad beskrivning">
            <a:extLst>
              <a:ext uri="{FF2B5EF4-FFF2-40B4-BE49-F238E27FC236}">
                <a16:creationId xmlns:a16="http://schemas.microsoft.com/office/drawing/2014/main" id="{29530518-26CA-4CD3-A634-BE3A315CDF1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96352" y="3883472"/>
            <a:ext cx="241369" cy="241369"/>
          </a:xfrm>
          <a:prstGeom prst="rect">
            <a:avLst/>
          </a:prstGeom>
        </p:spPr>
      </p:pic>
      <p:pic>
        <p:nvPicPr>
          <p:cNvPr id="67" name="Bildobjekt 66" descr="En bild som visar ritning&#10;&#10;Automatiskt genererad beskrivning">
            <a:extLst>
              <a:ext uri="{FF2B5EF4-FFF2-40B4-BE49-F238E27FC236}">
                <a16:creationId xmlns:a16="http://schemas.microsoft.com/office/drawing/2014/main" id="{A6785F7D-D022-4135-A788-EC47C00216C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20564" y="1517439"/>
            <a:ext cx="241369" cy="241369"/>
          </a:xfrm>
          <a:prstGeom prst="rect">
            <a:avLst/>
          </a:prstGeom>
        </p:spPr>
      </p:pic>
      <p:pic>
        <p:nvPicPr>
          <p:cNvPr id="1029" name="Picture 5" descr="Bildresultat för sdg goal 8 logo">
            <a:hlinkClick r:id="rId16"/>
            <a:extLst>
              <a:ext uri="{FF2B5EF4-FFF2-40B4-BE49-F238E27FC236}">
                <a16:creationId xmlns:a16="http://schemas.microsoft.com/office/drawing/2014/main" id="{E0117E60-1C4D-4FD2-9BF5-E9A27E7A03A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0800000" flipV="1">
            <a:off x="6925782" y="2421863"/>
            <a:ext cx="226014" cy="22601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5" descr="Bildresultat för sdg goal 8 logo">
            <a:hlinkClick r:id="rId16"/>
            <a:extLst>
              <a:ext uri="{FF2B5EF4-FFF2-40B4-BE49-F238E27FC236}">
                <a16:creationId xmlns:a16="http://schemas.microsoft.com/office/drawing/2014/main" id="{133D84ED-CB6F-41EB-B32D-5149E930636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0800000" flipV="1">
            <a:off x="7244083" y="2790364"/>
            <a:ext cx="216261" cy="21626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Bildresultat för sdg goal 5 logo">
            <a:hlinkClick r:id="rId18"/>
            <a:extLst>
              <a:ext uri="{FF2B5EF4-FFF2-40B4-BE49-F238E27FC236}">
                <a16:creationId xmlns:a16="http://schemas.microsoft.com/office/drawing/2014/main" id="{9948F841-CB4D-4068-BC99-2465CE576F77}"/>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44082" y="2422751"/>
            <a:ext cx="216261" cy="21626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Bildresultat för sdg goal 16 logo">
            <a:hlinkClick r:id="rId20"/>
            <a:extLst>
              <a:ext uri="{FF2B5EF4-FFF2-40B4-BE49-F238E27FC236}">
                <a16:creationId xmlns:a16="http://schemas.microsoft.com/office/drawing/2014/main" id="{3888E48E-07ED-4208-B3BA-57F366F76618}"/>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233533" y="3148225"/>
            <a:ext cx="226811" cy="226811"/>
          </a:xfrm>
          <a:prstGeom prst="rect">
            <a:avLst/>
          </a:prstGeom>
          <a:noFill/>
          <a:extLst>
            <a:ext uri="{909E8E84-426E-40DD-AFC4-6F175D3DCCD1}">
              <a14:hiddenFill xmlns:a14="http://schemas.microsoft.com/office/drawing/2010/main">
                <a:solidFill>
                  <a:srgbClr val="FFFFFF"/>
                </a:solidFill>
              </a14:hiddenFill>
            </a:ext>
          </a:extLst>
        </p:spPr>
      </p:pic>
      <p:pic>
        <p:nvPicPr>
          <p:cNvPr id="38" name="Platshållare för innehåll 6" descr="En bild som visar ritning&#10;&#10;Automatiskt genererad beskrivning">
            <a:extLst>
              <a:ext uri="{FF2B5EF4-FFF2-40B4-BE49-F238E27FC236}">
                <a16:creationId xmlns:a16="http://schemas.microsoft.com/office/drawing/2014/main" id="{0FF566DD-4A03-4F06-918B-91260FED6807}"/>
              </a:ext>
            </a:extLst>
          </p:cNvPr>
          <p:cNvPicPr>
            <a:picLocks noChangeAspect="1"/>
          </p:cNvPicPr>
          <p:nvPr/>
        </p:nvPicPr>
        <p:blipFill>
          <a:blip r:embed="rId22"/>
          <a:stretch>
            <a:fillRect/>
          </a:stretch>
        </p:blipFill>
        <p:spPr>
          <a:xfrm>
            <a:off x="7233533" y="3452386"/>
            <a:ext cx="226811" cy="226811"/>
          </a:xfrm>
          <a:prstGeom prst="rect">
            <a:avLst/>
          </a:prstGeom>
        </p:spPr>
      </p:pic>
      <p:pic>
        <p:nvPicPr>
          <p:cNvPr id="39" name="Platshållare för innehåll 6" descr="En bild som visar ritning&#10;&#10;Automatiskt genererad beskrivning">
            <a:extLst>
              <a:ext uri="{FF2B5EF4-FFF2-40B4-BE49-F238E27FC236}">
                <a16:creationId xmlns:a16="http://schemas.microsoft.com/office/drawing/2014/main" id="{C453554D-CB05-4119-87AE-30B9B8D0EC57}"/>
              </a:ext>
            </a:extLst>
          </p:cNvPr>
          <p:cNvPicPr>
            <a:picLocks noChangeAspect="1"/>
          </p:cNvPicPr>
          <p:nvPr/>
        </p:nvPicPr>
        <p:blipFill>
          <a:blip r:embed="rId22"/>
          <a:stretch>
            <a:fillRect/>
          </a:stretch>
        </p:blipFill>
        <p:spPr>
          <a:xfrm>
            <a:off x="3909334" y="2990947"/>
            <a:ext cx="218786" cy="218786"/>
          </a:xfrm>
          <a:prstGeom prst="rect">
            <a:avLst/>
          </a:prstGeom>
        </p:spPr>
      </p:pic>
    </p:spTree>
    <p:extLst>
      <p:ext uri="{BB962C8B-B14F-4D97-AF65-F5344CB8AC3E}">
        <p14:creationId xmlns:p14="http://schemas.microsoft.com/office/powerpoint/2010/main" val="2723178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latshållare för innehåll 4" descr="En bild som visar person, inomhus, bord, personer&#10;&#10;Automatiskt genererad beskrivning">
            <a:extLst>
              <a:ext uri="{FF2B5EF4-FFF2-40B4-BE49-F238E27FC236}">
                <a16:creationId xmlns:a16="http://schemas.microsoft.com/office/drawing/2014/main" id="{B33294A6-2BAE-416E-9114-387CE1C8D643}"/>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20853" b="4147"/>
          <a:stretch/>
        </p:blipFill>
        <p:spPr>
          <a:xfrm>
            <a:off x="15" y="7"/>
            <a:ext cx="9143985" cy="5143493"/>
          </a:xfrm>
          <a:prstGeom prst="rect">
            <a:avLst/>
          </a:prstGeom>
        </p:spPr>
      </p:pic>
      <p:sp>
        <p:nvSpPr>
          <p:cNvPr id="9" name="Content Placeholder 8">
            <a:extLst>
              <a:ext uri="{FF2B5EF4-FFF2-40B4-BE49-F238E27FC236}">
                <a16:creationId xmlns:a16="http://schemas.microsoft.com/office/drawing/2014/main" id="{9A81D623-A40F-441F-BDBF-52C64A589DF4}"/>
              </a:ext>
            </a:extLst>
          </p:cNvPr>
          <p:cNvSpPr>
            <a:spLocks noGrp="1"/>
          </p:cNvSpPr>
          <p:nvPr>
            <p:ph idx="1"/>
          </p:nvPr>
        </p:nvSpPr>
        <p:spPr>
          <a:xfrm>
            <a:off x="886795" y="1047499"/>
            <a:ext cx="7886700" cy="3876182"/>
          </a:xfrm>
        </p:spPr>
        <p:txBody>
          <a:bodyPr>
            <a:normAutofit fontScale="85000" lnSpcReduction="10000"/>
          </a:bodyPr>
          <a:lstStyle/>
          <a:p>
            <a:pPr marL="0" indent="0">
              <a:buNone/>
            </a:pPr>
            <a:r>
              <a:rPr lang="en-US" dirty="0">
                <a:solidFill>
                  <a:srgbClr val="FFFFFF"/>
                </a:solidFill>
              </a:rPr>
              <a:t>		</a:t>
            </a:r>
            <a:r>
              <a:rPr lang="en-US" dirty="0">
                <a:solidFill>
                  <a:schemeClr val="tx2"/>
                </a:solidFill>
              </a:rPr>
              <a:t>Digital signatures				</a:t>
            </a:r>
            <a:r>
              <a:rPr lang="en-US" sz="1800" dirty="0">
                <a:solidFill>
                  <a:schemeClr val="tx2"/>
                </a:solidFill>
              </a:rPr>
              <a:t>Transparent intranet</a:t>
            </a:r>
          </a:p>
          <a:p>
            <a:pPr marL="0" indent="0">
              <a:buNone/>
            </a:pPr>
            <a:r>
              <a:rPr lang="en-US" dirty="0">
                <a:solidFill>
                  <a:schemeClr val="tx2"/>
                </a:solidFill>
              </a:rPr>
              <a:t>	</a:t>
            </a:r>
            <a:r>
              <a:rPr lang="en-US" sz="2400" dirty="0">
                <a:solidFill>
                  <a:schemeClr val="tx2"/>
                </a:solidFill>
              </a:rPr>
              <a:t>More electric vehicles </a:t>
            </a:r>
            <a:r>
              <a:rPr lang="en-US" dirty="0">
                <a:solidFill>
                  <a:schemeClr val="tx2"/>
                </a:solidFill>
              </a:rPr>
              <a:t>			Inform about B-Corp!</a:t>
            </a:r>
          </a:p>
          <a:p>
            <a:pPr marL="0" indent="0">
              <a:buNone/>
            </a:pPr>
            <a:r>
              <a:rPr lang="en-US" dirty="0">
                <a:solidFill>
                  <a:schemeClr val="tx2"/>
                </a:solidFill>
              </a:rPr>
              <a:t>  Update agreement templates	</a:t>
            </a:r>
            <a:r>
              <a:rPr lang="en-US" sz="1650" dirty="0">
                <a:solidFill>
                  <a:schemeClr val="tx2"/>
                </a:solidFill>
              </a:rPr>
              <a:t>Tips &amp; Tricks</a:t>
            </a:r>
            <a:r>
              <a:rPr lang="en-US" dirty="0">
                <a:solidFill>
                  <a:schemeClr val="tx2"/>
                </a:solidFill>
              </a:rPr>
              <a:t>		</a:t>
            </a:r>
          </a:p>
          <a:p>
            <a:pPr marL="0" indent="0">
              <a:buNone/>
            </a:pPr>
            <a:r>
              <a:rPr lang="en-US" dirty="0">
                <a:solidFill>
                  <a:schemeClr val="tx2"/>
                </a:solidFill>
              </a:rPr>
              <a:t>			</a:t>
            </a:r>
            <a:r>
              <a:rPr lang="en-US" sz="2700" dirty="0">
                <a:solidFill>
                  <a:schemeClr val="tx2"/>
                </a:solidFill>
              </a:rPr>
              <a:t>More video conference – less flying</a:t>
            </a:r>
          </a:p>
          <a:p>
            <a:pPr marL="0" indent="0">
              <a:buNone/>
            </a:pPr>
            <a:r>
              <a:rPr lang="en-US" dirty="0">
                <a:solidFill>
                  <a:schemeClr val="tx2"/>
                </a:solidFill>
              </a:rPr>
              <a:t>Reward sustainable innovations!		Plan our sales trips better</a:t>
            </a:r>
          </a:p>
          <a:p>
            <a:pPr marL="0" indent="0">
              <a:buNone/>
            </a:pPr>
            <a:r>
              <a:rPr lang="en-US" dirty="0">
                <a:solidFill>
                  <a:schemeClr val="tx2"/>
                </a:solidFill>
              </a:rPr>
              <a:t>		Offer our skills to those who need them</a:t>
            </a:r>
          </a:p>
          <a:p>
            <a:pPr marL="0" indent="0">
              <a:buNone/>
            </a:pPr>
            <a:r>
              <a:rPr lang="en-US" sz="2400" dirty="0">
                <a:solidFill>
                  <a:schemeClr val="tx2"/>
                </a:solidFill>
              </a:rPr>
              <a:t>Serve climate smart lunches	</a:t>
            </a:r>
            <a:r>
              <a:rPr lang="en-US" sz="1800" dirty="0">
                <a:solidFill>
                  <a:schemeClr val="tx2"/>
                </a:solidFill>
              </a:rPr>
              <a:t>Equality of benefits</a:t>
            </a:r>
          </a:p>
          <a:p>
            <a:pPr marL="0" indent="0">
              <a:buNone/>
            </a:pPr>
            <a:r>
              <a:rPr lang="en-US" sz="1800" dirty="0">
                <a:solidFill>
                  <a:schemeClr val="tx2"/>
                </a:solidFill>
              </a:rPr>
              <a:t>		</a:t>
            </a:r>
            <a:r>
              <a:rPr lang="en-US" sz="2400" dirty="0">
                <a:solidFill>
                  <a:schemeClr val="tx2"/>
                </a:solidFill>
              </a:rPr>
              <a:t>Influence others!		</a:t>
            </a:r>
            <a:r>
              <a:rPr lang="en-US" sz="1800" dirty="0">
                <a:solidFill>
                  <a:schemeClr val="tx2"/>
                </a:solidFill>
              </a:rPr>
              <a:t>Follow-up meetings on Skype</a:t>
            </a:r>
          </a:p>
          <a:p>
            <a:pPr marL="0" indent="0">
              <a:buNone/>
            </a:pPr>
            <a:r>
              <a:rPr lang="en-US" sz="1800" dirty="0">
                <a:solidFill>
                  <a:schemeClr val="tx2"/>
                </a:solidFill>
              </a:rPr>
              <a:t>     		</a:t>
            </a:r>
            <a:r>
              <a:rPr lang="en-US" sz="2400" dirty="0">
                <a:solidFill>
                  <a:schemeClr val="tx2"/>
                </a:solidFill>
              </a:rPr>
              <a:t>Make our products available to those who need them	</a:t>
            </a:r>
            <a:r>
              <a:rPr lang="en-US" sz="1800" dirty="0">
                <a:solidFill>
                  <a:schemeClr val="tx2"/>
                </a:solidFill>
              </a:rPr>
              <a:t>Investing our pension funds sustainably</a:t>
            </a:r>
          </a:p>
        </p:txBody>
      </p:sp>
      <p:sp>
        <p:nvSpPr>
          <p:cNvPr id="4" name="Rubrik 3">
            <a:extLst>
              <a:ext uri="{FF2B5EF4-FFF2-40B4-BE49-F238E27FC236}">
                <a16:creationId xmlns:a16="http://schemas.microsoft.com/office/drawing/2014/main" id="{5DAFFBA0-DD2D-674D-93B7-8716DD5A23FB}"/>
              </a:ext>
            </a:extLst>
          </p:cNvPr>
          <p:cNvSpPr>
            <a:spLocks noGrp="1"/>
          </p:cNvSpPr>
          <p:nvPr>
            <p:ph type="title"/>
          </p:nvPr>
        </p:nvSpPr>
        <p:spPr/>
        <p:txBody>
          <a:bodyPr/>
          <a:lstStyle/>
          <a:p>
            <a:r>
              <a:rPr lang="sv-SE" dirty="0"/>
              <a:t>A call for Action!</a:t>
            </a:r>
          </a:p>
        </p:txBody>
      </p:sp>
    </p:spTree>
    <p:extLst>
      <p:ext uri="{BB962C8B-B14F-4D97-AF65-F5344CB8AC3E}">
        <p14:creationId xmlns:p14="http://schemas.microsoft.com/office/powerpoint/2010/main" val="1003003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9C8A0105-318E-1046-BDF4-49443B263977}"/>
              </a:ext>
            </a:extLst>
          </p:cNvPr>
          <p:cNvSpPr>
            <a:spLocks noGrp="1"/>
          </p:cNvSpPr>
          <p:nvPr>
            <p:ph type="sldNum" sz="quarter" idx="16"/>
          </p:nvPr>
        </p:nvSpPr>
        <p:spPr/>
        <p:txBody>
          <a:bodyPr/>
          <a:lstStyle/>
          <a:p>
            <a:r>
              <a:rPr lang="it-IT" dirty="0"/>
              <a:t>July 2020</a:t>
            </a:r>
          </a:p>
        </p:txBody>
      </p:sp>
      <p:sp>
        <p:nvSpPr>
          <p:cNvPr id="4" name="Rubrik 3">
            <a:extLst>
              <a:ext uri="{FF2B5EF4-FFF2-40B4-BE49-F238E27FC236}">
                <a16:creationId xmlns:a16="http://schemas.microsoft.com/office/drawing/2014/main" id="{86327D4E-3DFB-3149-BAC3-6957AA785AE0}"/>
              </a:ext>
            </a:extLst>
          </p:cNvPr>
          <p:cNvSpPr>
            <a:spLocks noGrp="1"/>
          </p:cNvSpPr>
          <p:nvPr>
            <p:ph type="title"/>
          </p:nvPr>
        </p:nvSpPr>
        <p:spPr/>
        <p:txBody>
          <a:bodyPr/>
          <a:lstStyle/>
          <a:p>
            <a:r>
              <a:rPr lang="en-US" sz="2400" dirty="0"/>
              <a:t>A Code on Sustainability for </a:t>
            </a:r>
            <a:r>
              <a:rPr lang="en-US" sz="2400" dirty="0" err="1"/>
              <a:t>Chiesi</a:t>
            </a:r>
            <a:r>
              <a:rPr lang="en-US" sz="2400" dirty="0"/>
              <a:t> and its Partners</a:t>
            </a:r>
            <a:endParaRPr lang="sv-SE" dirty="0"/>
          </a:p>
        </p:txBody>
      </p:sp>
      <p:sp>
        <p:nvSpPr>
          <p:cNvPr id="5" name="Platshållare för innehåll 4">
            <a:extLst>
              <a:ext uri="{FF2B5EF4-FFF2-40B4-BE49-F238E27FC236}">
                <a16:creationId xmlns:a16="http://schemas.microsoft.com/office/drawing/2014/main" id="{F5D5FF2C-0BE5-D441-9F39-FF92C9F61591}"/>
              </a:ext>
            </a:extLst>
          </p:cNvPr>
          <p:cNvSpPr>
            <a:spLocks noGrp="1"/>
          </p:cNvSpPr>
          <p:nvPr>
            <p:ph idx="1"/>
          </p:nvPr>
        </p:nvSpPr>
        <p:spPr/>
        <p:txBody>
          <a:bodyPr>
            <a:normAutofit/>
          </a:bodyPr>
          <a:lstStyle/>
          <a:p>
            <a:r>
              <a:rPr lang="en-US" sz="1600" dirty="0" err="1"/>
              <a:t>Chiesi</a:t>
            </a:r>
            <a:r>
              <a:rPr lang="en-US" sz="1600" dirty="0"/>
              <a:t> have decided that we want to be part of </a:t>
            </a:r>
            <a:r>
              <a:rPr lang="en-US" sz="1600" b="1" dirty="0"/>
              <a:t>the solution, not the problem</a:t>
            </a:r>
            <a:r>
              <a:rPr lang="en-US" sz="1600" dirty="0"/>
              <a:t>.  </a:t>
            </a:r>
          </a:p>
          <a:p>
            <a:br>
              <a:rPr lang="en-US" sz="1600" dirty="0"/>
            </a:br>
            <a:r>
              <a:rPr lang="en-US" sz="1600" dirty="0"/>
              <a:t>We want to </a:t>
            </a:r>
            <a:r>
              <a:rPr lang="en-US" sz="1600" b="1" dirty="0"/>
              <a:t>inspire others </a:t>
            </a:r>
            <a:r>
              <a:rPr lang="en-US" sz="1600" dirty="0"/>
              <a:t>and </a:t>
            </a:r>
            <a:r>
              <a:rPr lang="en-US" sz="1600" b="1" dirty="0"/>
              <a:t>learn from the best</a:t>
            </a:r>
            <a:r>
              <a:rPr lang="en-US" sz="1600" dirty="0"/>
              <a:t>.  </a:t>
            </a:r>
          </a:p>
          <a:p>
            <a:br>
              <a:rPr lang="en-US" sz="1600" dirty="0"/>
            </a:br>
            <a:r>
              <a:rPr lang="en-US" sz="1600" dirty="0"/>
              <a:t>The </a:t>
            </a:r>
            <a:r>
              <a:rPr lang="en-US" sz="1600" b="1" dirty="0"/>
              <a:t>2030 Agenda for Sustainable Development </a:t>
            </a:r>
            <a:r>
              <a:rPr lang="en-US" sz="1600" dirty="0"/>
              <a:t>is our roadmap and our </a:t>
            </a:r>
            <a:r>
              <a:rPr lang="en-US" sz="1600" b="1" dirty="0"/>
              <a:t>B-Corp</a:t>
            </a:r>
            <a:r>
              <a:rPr lang="en-US" sz="1600" dirty="0"/>
              <a:t> certification a tool that helps us stay on the path.</a:t>
            </a:r>
          </a:p>
        </p:txBody>
      </p:sp>
      <p:pic>
        <p:nvPicPr>
          <p:cNvPr id="7" name="Platshållare för bild 5" descr="En bild som visar person, inomhus, bord, personer&#10;&#10;Automatiskt genererad beskrivning">
            <a:extLst>
              <a:ext uri="{FF2B5EF4-FFF2-40B4-BE49-F238E27FC236}">
                <a16:creationId xmlns:a16="http://schemas.microsoft.com/office/drawing/2014/main" id="{D3940D91-592B-8743-A39E-D7F1D5735BA7}"/>
              </a:ext>
            </a:extLst>
          </p:cNvPr>
          <p:cNvPicPr>
            <a:picLocks noGrp="1" noChangeAspect="1"/>
          </p:cNvPicPr>
          <p:nvPr>
            <p:ph idx="17"/>
          </p:nvPr>
        </p:nvPicPr>
        <p:blipFill rotWithShape="1">
          <a:blip r:embed="rId5">
            <a:extLst>
              <a:ext uri="{28A0092B-C50C-407E-A947-70E740481C1C}">
                <a14:useLocalDpi xmlns:a14="http://schemas.microsoft.com/office/drawing/2010/main" val="0"/>
              </a:ext>
            </a:extLst>
          </a:blip>
          <a:srcRect l="15778" r="12049" b="1"/>
          <a:stretch/>
        </p:blipFill>
        <p:spPr>
          <a:xfrm>
            <a:off x="4624510" y="773113"/>
            <a:ext cx="3776417" cy="3924300"/>
          </a:xfrm>
          <a:prstGeom prst="rect">
            <a:avLst/>
          </a:prstGeom>
        </p:spPr>
      </p:pic>
      <p:pic>
        <p:nvPicPr>
          <p:cNvPr id="2" name="Ljud 1">
            <a:hlinkClick r:id="" action="ppaction://media"/>
            <a:extLst>
              <a:ext uri="{FF2B5EF4-FFF2-40B4-BE49-F238E27FC236}">
                <a16:creationId xmlns:a16="http://schemas.microsoft.com/office/drawing/2014/main" id="{9FB0814D-9E4E-4E52-94D5-EF69500134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987178110"/>
      </p:ext>
    </p:extLst>
  </p:cSld>
  <p:clrMapOvr>
    <a:masterClrMapping/>
  </p:clrMapOvr>
  <mc:AlternateContent xmlns:mc="http://schemas.openxmlformats.org/markup-compatibility/2006">
    <mc:Choice xmlns:p14="http://schemas.microsoft.com/office/powerpoint/2010/main" Requires="p14">
      <p:transition spd="slow" p14:dur="2000" advTm="23055"/>
    </mc:Choice>
    <mc:Fallback>
      <p:transition spd="slow" advTm="23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err="1"/>
              <a:t>Code</a:t>
            </a:r>
            <a:r>
              <a:rPr lang="sv-SE" sz="1800"/>
              <a:t> </a:t>
            </a:r>
            <a:r>
              <a:rPr lang="sv-SE" sz="1800" err="1"/>
              <a:t>of</a:t>
            </a:r>
            <a:r>
              <a:rPr lang="sv-SE" sz="1800"/>
              <a:t> </a:t>
            </a:r>
            <a:r>
              <a:rPr lang="sv-SE" sz="1800" err="1"/>
              <a:t>Interdependence</a:t>
            </a:r>
            <a:endParaRPr lang="sv-SE" sz="180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4794250" y="990600"/>
            <a:ext cx="3775350" cy="3508292"/>
          </a:xfrm>
        </p:spPr>
        <p:txBody>
          <a:bodyPr>
            <a:normAutofit/>
          </a:bodyPr>
          <a:lstStyle/>
          <a:p>
            <a:r>
              <a:rPr lang="en-US" sz="1600" dirty="0"/>
              <a:t>Our Code of Interdependence is a set of values, objectives and tools that comes from the collaboration within </a:t>
            </a:r>
            <a:r>
              <a:rPr lang="en-US" sz="1600" dirty="0" err="1"/>
              <a:t>Chiesi</a:t>
            </a:r>
            <a:r>
              <a:rPr lang="en-US" sz="1600" dirty="0"/>
              <a:t> and the companies that are part of our Ecosystem.</a:t>
            </a:r>
          </a:p>
          <a:p>
            <a:endParaRPr lang="en-US" sz="1600" dirty="0"/>
          </a:p>
          <a:p>
            <a:r>
              <a:rPr lang="en-US" sz="1600" dirty="0"/>
              <a:t>Through the Code we recognize how necessary and urgent it is to act, with the awareness that each of us is indispensable to the other and that we are all responsible for future generations.  </a:t>
            </a:r>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5"/>
          <a:stretch/>
        </p:blipFill>
        <p:spPr>
          <a:xfrm>
            <a:off x="510117" y="990600"/>
            <a:ext cx="3570816" cy="3526181"/>
          </a:xfrm>
          <a:noFill/>
        </p:spPr>
      </p:pic>
      <p:pic>
        <p:nvPicPr>
          <p:cNvPr id="10" name="Ljud 9">
            <a:hlinkClick r:id="" action="ppaction://media"/>
            <a:extLst>
              <a:ext uri="{FF2B5EF4-FFF2-40B4-BE49-F238E27FC236}">
                <a16:creationId xmlns:a16="http://schemas.microsoft.com/office/drawing/2014/main" id="{B1D3CA92-246C-4B61-9341-00D2D7DB65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108966101"/>
      </p:ext>
    </p:extLst>
  </p:cSld>
  <p:clrMapOvr>
    <a:masterClrMapping/>
  </p:clrMapOvr>
  <mc:AlternateContent xmlns:mc="http://schemas.openxmlformats.org/markup-compatibility/2006">
    <mc:Choice xmlns:p14="http://schemas.microsoft.com/office/powerpoint/2010/main" Requires="p14">
      <p:transition spd="slow" p14:dur="2000" advTm="26578"/>
    </mc:Choice>
    <mc:Fallback>
      <p:transition spd="slow" advTm="26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C6EACC-4A00-49D6-876A-509FA76CF892}"/>
              </a:ext>
            </a:extLst>
          </p:cNvPr>
          <p:cNvSpPr>
            <a:spLocks noGrp="1"/>
          </p:cNvSpPr>
          <p:nvPr>
            <p:ph type="title"/>
          </p:nvPr>
        </p:nvSpPr>
        <p:spPr/>
        <p:txBody>
          <a:bodyPr/>
          <a:lstStyle/>
          <a:p>
            <a:r>
              <a:rPr lang="en-US"/>
              <a:t>Chiesi Sustainability Vision</a:t>
            </a:r>
            <a:endParaRPr lang="en-GB" dirty="0"/>
          </a:p>
        </p:txBody>
      </p:sp>
      <p:sp>
        <p:nvSpPr>
          <p:cNvPr id="12" name="Segnaposto contenuto 11">
            <a:extLst>
              <a:ext uri="{FF2B5EF4-FFF2-40B4-BE49-F238E27FC236}">
                <a16:creationId xmlns:a16="http://schemas.microsoft.com/office/drawing/2014/main" id="{6D7A356B-2350-4AB9-82D9-7A4ACA33A438}"/>
              </a:ext>
            </a:extLst>
          </p:cNvPr>
          <p:cNvSpPr>
            <a:spLocks noGrp="1"/>
          </p:cNvSpPr>
          <p:nvPr>
            <p:ph idx="1"/>
          </p:nvPr>
        </p:nvSpPr>
        <p:spPr>
          <a:xfrm>
            <a:off x="498475" y="760168"/>
            <a:ext cx="4339688" cy="3937153"/>
          </a:xfrm>
        </p:spPr>
        <p:txBody>
          <a:bodyPr>
            <a:normAutofit fontScale="70000" lnSpcReduction="20000"/>
          </a:bodyPr>
          <a:lstStyle/>
          <a:p>
            <a:r>
              <a:rPr lang="it-IT" dirty="0"/>
              <a:t>Our aspirations are based on the values TRUST, QUALITY, FAIRNESS, ACCOUNTABILITY and TRANSPARENCY.</a:t>
            </a:r>
          </a:p>
          <a:p>
            <a:endParaRPr lang="en-US" dirty="0"/>
          </a:p>
          <a:p>
            <a:r>
              <a:rPr lang="en-US" dirty="0"/>
              <a:t>We have let ourselves be inspired by the </a:t>
            </a:r>
            <a:r>
              <a:rPr lang="en-US" dirty="0">
                <a:hlinkClick r:id="rId5"/>
              </a:rPr>
              <a:t>B Corp movement</a:t>
            </a:r>
            <a:r>
              <a:rPr lang="en-US" dirty="0"/>
              <a:t>, </a:t>
            </a:r>
            <a:r>
              <a:rPr lang="en-US" dirty="0">
                <a:hlinkClick r:id="rId6"/>
              </a:rPr>
              <a:t>United Nations SDGs </a:t>
            </a:r>
            <a:r>
              <a:rPr lang="en-US" dirty="0"/>
              <a:t>and </a:t>
            </a:r>
            <a:r>
              <a:rPr lang="en-US" dirty="0">
                <a:hlinkClick r:id="rId7"/>
              </a:rPr>
              <a:t>ILO</a:t>
            </a:r>
            <a:r>
              <a:rPr lang="en-US" dirty="0"/>
              <a:t>, and finally by the industry specific </a:t>
            </a:r>
            <a:r>
              <a:rPr lang="en-US" dirty="0">
                <a:hlinkClick r:id="rId8"/>
              </a:rPr>
              <a:t>PSCI initiative</a:t>
            </a:r>
            <a:r>
              <a:rPr lang="en-US" dirty="0"/>
              <a:t>.</a:t>
            </a:r>
          </a:p>
          <a:p>
            <a:endParaRPr lang="en-US" dirty="0"/>
          </a:p>
          <a:p>
            <a:r>
              <a:rPr lang="en-US" dirty="0"/>
              <a:t>Our requirements and improvement actions are classified according to the relevant SDG and shall be implemented at minimum according to the national regulations and local laws. If the principles differ from national laws, the highest standard must be considered and applied. </a:t>
            </a:r>
          </a:p>
          <a:p>
            <a:endParaRPr lang="en-US" dirty="0"/>
          </a:p>
          <a:p>
            <a:r>
              <a:rPr lang="en-US" dirty="0"/>
              <a:t>As a partner of </a:t>
            </a:r>
            <a:r>
              <a:rPr lang="en-US" dirty="0" err="1"/>
              <a:t>Chiesi</a:t>
            </a:r>
            <a:r>
              <a:rPr lang="en-US" dirty="0"/>
              <a:t> we hope and expect that you share the values and aspirations in this presentation. </a:t>
            </a:r>
          </a:p>
          <a:p>
            <a:endParaRPr lang="en-US" dirty="0"/>
          </a:p>
          <a:p>
            <a:r>
              <a:rPr lang="en-US" dirty="0"/>
              <a:t>Together we can make a difference!</a:t>
            </a:r>
          </a:p>
          <a:p>
            <a:endParaRPr lang="it-IT" i="1" dirty="0"/>
          </a:p>
        </p:txBody>
      </p:sp>
      <p:sp>
        <p:nvSpPr>
          <p:cNvPr id="4" name="Segnaposto piè di pagina 3">
            <a:extLst>
              <a:ext uri="{FF2B5EF4-FFF2-40B4-BE49-F238E27FC236}">
                <a16:creationId xmlns:a16="http://schemas.microsoft.com/office/drawing/2014/main" id="{646E3F48-111E-40A5-BE8E-EF02F077B28E}"/>
              </a:ext>
            </a:extLst>
          </p:cNvPr>
          <p:cNvSpPr>
            <a:spLocks noGrp="1"/>
          </p:cNvSpPr>
          <p:nvPr>
            <p:ph type="ftr" sz="quarter" idx="10"/>
          </p:nvPr>
        </p:nvSpPr>
        <p:spPr/>
        <p:txBody>
          <a:bodyPr/>
          <a:lstStyle/>
          <a:p>
            <a:r>
              <a:rPr lang="it-IT" dirty="0"/>
              <a:t> Stockholm July 2020</a:t>
            </a:r>
          </a:p>
        </p:txBody>
      </p:sp>
      <p:grpSp>
        <p:nvGrpSpPr>
          <p:cNvPr id="15" name="Gruppo 14">
            <a:extLst>
              <a:ext uri="{FF2B5EF4-FFF2-40B4-BE49-F238E27FC236}">
                <a16:creationId xmlns:a16="http://schemas.microsoft.com/office/drawing/2014/main" id="{EDBD00E8-4036-47B5-B9A7-B2BD0ADD5A64}"/>
              </a:ext>
            </a:extLst>
          </p:cNvPr>
          <p:cNvGrpSpPr/>
          <p:nvPr/>
        </p:nvGrpSpPr>
        <p:grpSpPr>
          <a:xfrm>
            <a:off x="5018567" y="787104"/>
            <a:ext cx="4031011" cy="2700374"/>
            <a:chOff x="1314148" y="1218906"/>
            <a:chExt cx="9001187" cy="4635976"/>
          </a:xfrm>
        </p:grpSpPr>
        <p:pic>
          <p:nvPicPr>
            <p:cNvPr id="10" name="Immagine 9">
              <a:extLst>
                <a:ext uri="{FF2B5EF4-FFF2-40B4-BE49-F238E27FC236}">
                  <a16:creationId xmlns:a16="http://schemas.microsoft.com/office/drawing/2014/main" id="{6F8CD1E4-9245-4D28-9383-DF7DE6729D9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14148" y="1339605"/>
              <a:ext cx="9001187" cy="4515275"/>
            </a:xfrm>
            <a:prstGeom prst="rect">
              <a:avLst/>
            </a:prstGeom>
          </p:spPr>
        </p:pic>
        <p:sp>
          <p:nvSpPr>
            <p:cNvPr id="7" name="Rettangolo 6">
              <a:extLst>
                <a:ext uri="{FF2B5EF4-FFF2-40B4-BE49-F238E27FC236}">
                  <a16:creationId xmlns:a16="http://schemas.microsoft.com/office/drawing/2014/main" id="{666AF5D7-A92E-4CCF-BA61-D653212A7388}"/>
                </a:ext>
              </a:extLst>
            </p:cNvPr>
            <p:cNvSpPr/>
            <p:nvPr/>
          </p:nvSpPr>
          <p:spPr>
            <a:xfrm>
              <a:off x="2831690" y="1339606"/>
              <a:ext cx="3007637" cy="1531932"/>
            </a:xfrm>
            <a:prstGeom prst="rect">
              <a:avLst/>
            </a:prstGeom>
            <a:solidFill>
              <a:srgbClr val="FFFFFF">
                <a:alpha val="47059"/>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11" name="Rettangolo 10">
              <a:extLst>
                <a:ext uri="{FF2B5EF4-FFF2-40B4-BE49-F238E27FC236}">
                  <a16:creationId xmlns:a16="http://schemas.microsoft.com/office/drawing/2014/main" id="{B8D55711-721D-45E3-9C69-8736D8E2AA24}"/>
                </a:ext>
              </a:extLst>
            </p:cNvPr>
            <p:cNvSpPr/>
            <p:nvPr/>
          </p:nvSpPr>
          <p:spPr>
            <a:xfrm>
              <a:off x="7342721" y="1218906"/>
              <a:ext cx="1514609" cy="1652632"/>
            </a:xfrm>
            <a:prstGeom prst="rect">
              <a:avLst/>
            </a:prstGeom>
            <a:solidFill>
              <a:srgbClr val="FFFFFF">
                <a:alpha val="47059"/>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13" name="Rettangolo 12">
              <a:extLst>
                <a:ext uri="{FF2B5EF4-FFF2-40B4-BE49-F238E27FC236}">
                  <a16:creationId xmlns:a16="http://schemas.microsoft.com/office/drawing/2014/main" id="{2C8383F3-AD6A-4D64-89A1-DB48D4E66D4D}"/>
                </a:ext>
              </a:extLst>
            </p:cNvPr>
            <p:cNvSpPr/>
            <p:nvPr/>
          </p:nvSpPr>
          <p:spPr>
            <a:xfrm>
              <a:off x="1314148" y="2871538"/>
              <a:ext cx="3006787" cy="1531932"/>
            </a:xfrm>
            <a:prstGeom prst="rect">
              <a:avLst/>
            </a:prstGeom>
            <a:solidFill>
              <a:srgbClr val="FFFFFF">
                <a:alpha val="47059"/>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14" name="Rettangolo 13">
              <a:extLst>
                <a:ext uri="{FF2B5EF4-FFF2-40B4-BE49-F238E27FC236}">
                  <a16:creationId xmlns:a16="http://schemas.microsoft.com/office/drawing/2014/main" id="{7C48BF17-B2BB-44C6-8B9C-FC5332F15D8F}"/>
                </a:ext>
              </a:extLst>
            </p:cNvPr>
            <p:cNvSpPr/>
            <p:nvPr/>
          </p:nvSpPr>
          <p:spPr>
            <a:xfrm>
              <a:off x="4335933" y="4403471"/>
              <a:ext cx="3006788" cy="1451411"/>
            </a:xfrm>
            <a:prstGeom prst="rect">
              <a:avLst/>
            </a:prstGeom>
            <a:solidFill>
              <a:srgbClr val="FFFFFF">
                <a:alpha val="47059"/>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grpSp>
      <p:pic>
        <p:nvPicPr>
          <p:cNvPr id="9" name="Ljud 8">
            <a:hlinkClick r:id="" action="ppaction://media"/>
            <a:extLst>
              <a:ext uri="{FF2B5EF4-FFF2-40B4-BE49-F238E27FC236}">
                <a16:creationId xmlns:a16="http://schemas.microsoft.com/office/drawing/2014/main" id="{944E3046-B7CA-40B9-944F-CFAB8CF5131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4521200"/>
            <a:ext cx="406400" cy="406400"/>
          </a:xfrm>
          <a:prstGeom prst="rect">
            <a:avLst/>
          </a:prstGeom>
        </p:spPr>
      </p:pic>
      <p:sp>
        <p:nvSpPr>
          <p:cNvPr id="3" name="textruta 20">
            <a:extLst>
              <a:ext uri="{FF2B5EF4-FFF2-40B4-BE49-F238E27FC236}">
                <a16:creationId xmlns:a16="http://schemas.microsoft.com/office/drawing/2014/main" id="{386BEC0C-A97D-4A92-8C9D-DF8CC5C09FED}"/>
              </a:ext>
            </a:extLst>
          </p:cNvPr>
          <p:cNvSpPr txBox="1"/>
          <p:nvPr/>
        </p:nvSpPr>
        <p:spPr>
          <a:xfrm>
            <a:off x="5238405" y="3655982"/>
            <a:ext cx="3614126" cy="830997"/>
          </a:xfrm>
          <a:prstGeom prst="rect">
            <a:avLst/>
          </a:prstGeom>
          <a:noFill/>
        </p:spPr>
        <p:txBody>
          <a:bodyPr wrap="square">
            <a:spAutoFit/>
          </a:bodyPr>
          <a:lstStyle/>
          <a:p>
            <a:r>
              <a:rPr lang="en-US" sz="1200" i="1" dirty="0"/>
              <a:t>Note that there is a slight difference between the goals stressed in the Code and those in </a:t>
            </a:r>
            <a:r>
              <a:rPr lang="en-US" sz="1200" i="1" dirty="0" err="1"/>
              <a:t>Chiesi’s</a:t>
            </a:r>
            <a:r>
              <a:rPr lang="en-US" sz="1200" i="1" dirty="0"/>
              <a:t> Strategic Plan. The plan highlights SDG’s: 3,5,8,9,10,11,12,13 and 17. </a:t>
            </a:r>
          </a:p>
        </p:txBody>
      </p:sp>
    </p:spTree>
    <p:extLst>
      <p:ext uri="{BB962C8B-B14F-4D97-AF65-F5344CB8AC3E}">
        <p14:creationId xmlns:p14="http://schemas.microsoft.com/office/powerpoint/2010/main" val="1312926984"/>
      </p:ext>
    </p:extLst>
  </p:cSld>
  <p:clrMapOvr>
    <a:masterClrMapping/>
  </p:clrMapOvr>
  <mc:AlternateContent xmlns:mc="http://schemas.openxmlformats.org/markup-compatibility/2006">
    <mc:Choice xmlns:p14="http://schemas.microsoft.com/office/powerpoint/2010/main" Requires="p14">
      <p:transition spd="slow" p14:dur="2000" advTm="46426"/>
    </mc:Choice>
    <mc:Fallback>
      <p:transition spd="slow" advTm="46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3: </a:t>
            </a:r>
            <a:r>
              <a:rPr lang="sv-SE" sz="1800" dirty="0" err="1"/>
              <a:t>Good</a:t>
            </a:r>
            <a:r>
              <a:rPr lang="sv-SE" sz="1800" dirty="0"/>
              <a:t> Health and </a:t>
            </a:r>
            <a:r>
              <a:rPr lang="sv-SE" sz="1800" dirty="0" err="1"/>
              <a:t>Well-being</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481330" y="990600"/>
            <a:ext cx="6088270" cy="3508292"/>
          </a:xfrm>
        </p:spPr>
        <p:txBody>
          <a:bodyPr>
            <a:normAutofit/>
          </a:bodyPr>
          <a:lstStyle/>
          <a:p>
            <a:r>
              <a:rPr lang="en-US" sz="1400" dirty="0"/>
              <a:t>For us that means that we expect high levels of PRODUCT SAFETY, QUALITY COUNTRY REGULTIONS (i.e. that systems are in place to ensure that applicable laws, industry regulations etc. are followed) and TRAINING and CAPACITY BUILDING to reach the goals of the Code. </a:t>
            </a:r>
          </a:p>
          <a:p>
            <a:endParaRPr lang="en-US" i="1" dirty="0"/>
          </a:p>
          <a:p>
            <a:endParaRPr lang="en-US" i="1" dirty="0"/>
          </a:p>
          <a:p>
            <a:endParaRPr lang="en-US" i="1" dirty="0"/>
          </a:p>
          <a:p>
            <a:endParaRPr lang="en-US" i="1" dirty="0"/>
          </a:p>
          <a:p>
            <a:endParaRPr lang="en-US" sz="1100" i="1" dirty="0"/>
          </a:p>
          <a:p>
            <a:endParaRPr lang="en-US" sz="1100" i="1" dirty="0"/>
          </a:p>
          <a:p>
            <a:endParaRPr lang="en-US" sz="1100" i="1" dirty="0"/>
          </a:p>
          <a:p>
            <a:endParaRPr lang="en-US" sz="1100" i="1" dirty="0"/>
          </a:p>
          <a:p>
            <a:endParaRPr lang="en-US" sz="1100" i="1" dirty="0"/>
          </a:p>
          <a:p>
            <a:endParaRPr lang="en-US" sz="1100" i="1" dirty="0"/>
          </a:p>
          <a:p>
            <a:r>
              <a:rPr lang="en-US" sz="1100" i="1" dirty="0"/>
              <a:t>For more specific information as well as information about our improvement areas, please see the </a:t>
            </a:r>
            <a:r>
              <a:rPr lang="en-US" sz="1100" i="1" dirty="0">
                <a:hlinkClick r:id="rId5"/>
              </a:rPr>
              <a:t>Code of Interdependence </a:t>
            </a:r>
            <a:r>
              <a:rPr lang="en-US" sz="1100" i="1" dirty="0"/>
              <a:t> </a:t>
            </a:r>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7" name="Picture 3" descr="Bildresultat för sdg 3">
            <a:hlinkClick r:id="rId7"/>
            <a:extLst>
              <a:ext uri="{FF2B5EF4-FFF2-40B4-BE49-F238E27FC236}">
                <a16:creationId xmlns:a16="http://schemas.microsoft.com/office/drawing/2014/main" id="{AB51EB77-CB03-41D5-BF37-94FCC7DD1E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0011" y="2898665"/>
            <a:ext cx="1483390" cy="1349824"/>
          </a:xfrm>
          <a:prstGeom prst="rect">
            <a:avLst/>
          </a:prstGeom>
          <a:noFill/>
          <a:extLst>
            <a:ext uri="{909E8E84-426E-40DD-AFC4-6F175D3DCCD1}">
              <a14:hiddenFill xmlns:a14="http://schemas.microsoft.com/office/drawing/2010/main">
                <a:solidFill>
                  <a:srgbClr val="FFFFFF"/>
                </a:solidFill>
              </a14:hiddenFill>
            </a:ext>
          </a:extLst>
        </p:spPr>
      </p:pic>
      <p:pic>
        <p:nvPicPr>
          <p:cNvPr id="12" name="Ljud 11">
            <a:hlinkClick r:id="" action="ppaction://media"/>
            <a:extLst>
              <a:ext uri="{FF2B5EF4-FFF2-40B4-BE49-F238E27FC236}">
                <a16:creationId xmlns:a16="http://schemas.microsoft.com/office/drawing/2014/main" id="{E625A1C0-445F-41A0-8114-0604C3C4D87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647894275"/>
      </p:ext>
    </p:extLst>
  </p:cSld>
  <p:clrMapOvr>
    <a:masterClrMapping/>
  </p:clrMapOvr>
  <mc:AlternateContent xmlns:mc="http://schemas.openxmlformats.org/markup-compatibility/2006">
    <mc:Choice xmlns:p14="http://schemas.microsoft.com/office/powerpoint/2010/main" Requires="p14">
      <p:transition spd="slow" p14:dur="2000" advTm="23003"/>
    </mc:Choice>
    <mc:Fallback>
      <p:transition spd="slow" advTm="23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8: </a:t>
            </a:r>
            <a:r>
              <a:rPr lang="sv-SE" sz="1800" dirty="0" err="1"/>
              <a:t>Decent</a:t>
            </a:r>
            <a:r>
              <a:rPr lang="sv-SE" sz="1800" dirty="0"/>
              <a:t> </a:t>
            </a:r>
            <a:r>
              <a:rPr lang="sv-SE" sz="1800" dirty="0" err="1"/>
              <a:t>work</a:t>
            </a:r>
            <a:r>
              <a:rPr lang="sv-SE" sz="1800" dirty="0"/>
              <a:t> and </a:t>
            </a:r>
            <a:r>
              <a:rPr lang="sv-SE" sz="1800" dirty="0" err="1"/>
              <a:t>economic</a:t>
            </a:r>
            <a:r>
              <a:rPr lang="sv-SE" sz="1800" dirty="0"/>
              <a:t> </a:t>
            </a:r>
            <a:r>
              <a:rPr lang="sv-SE" sz="1800" dirty="0" err="1"/>
              <a:t>growth</a:t>
            </a:r>
            <a:r>
              <a:rPr lang="sv-SE" sz="1800" dirty="0"/>
              <a:t> </a:t>
            </a:r>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481330" y="990600"/>
            <a:ext cx="6088270" cy="3508292"/>
          </a:xfrm>
        </p:spPr>
        <p:txBody>
          <a:bodyPr>
            <a:normAutofit fontScale="92500" lnSpcReduction="20000"/>
          </a:bodyPr>
          <a:lstStyle/>
          <a:p>
            <a:r>
              <a:rPr lang="en-US" sz="1600" i="1" dirty="0"/>
              <a:t> We expect, from ourselves and from our partners:</a:t>
            </a:r>
            <a:br>
              <a:rPr lang="en-US" sz="1600" i="1" dirty="0"/>
            </a:br>
            <a:endParaRPr lang="en-US" sz="1600" i="1" dirty="0"/>
          </a:p>
          <a:p>
            <a:pPr marL="342900" indent="-342900">
              <a:buFont typeface="Arial" panose="020B0604020202020204" pitchFamily="34" charset="0"/>
              <a:buChar char="•"/>
            </a:pPr>
            <a:r>
              <a:rPr lang="en-US" sz="1600" dirty="0"/>
              <a:t>Fair working conditions, fair working hours, time off and leave</a:t>
            </a:r>
          </a:p>
          <a:p>
            <a:pPr marL="342900" indent="-342900">
              <a:buFont typeface="Arial" panose="020B0604020202020204" pitchFamily="34" charset="0"/>
              <a:buChar char="•"/>
            </a:pPr>
            <a:r>
              <a:rPr lang="en-US" sz="1600" dirty="0"/>
              <a:t>Fair wages and benefits. We shall pay for overtime, not withhold salaries or benefits as intimidation and pay our workers on time</a:t>
            </a:r>
          </a:p>
          <a:p>
            <a:pPr marL="342900" indent="-342900">
              <a:buFont typeface="Arial" panose="020B0604020202020204" pitchFamily="34" charset="0"/>
              <a:buChar char="•"/>
            </a:pPr>
            <a:r>
              <a:rPr lang="en-US" sz="1600" dirty="0"/>
              <a:t>Not to use child labor in any form and young workers (above minimum age) must not carry out work that hinders their education or health</a:t>
            </a:r>
          </a:p>
          <a:p>
            <a:pPr marL="342900" indent="-342900">
              <a:buFont typeface="Arial" panose="020B0604020202020204" pitchFamily="34" charset="0"/>
              <a:buChar char="•"/>
            </a:pPr>
            <a:r>
              <a:rPr lang="en-US" sz="1600" dirty="0"/>
              <a:t>That we avoid inhumane treatment and we envision an environment free of harassment and abuse, including establishing complaint mechanisms for employees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endParaRPr lang="en-US" sz="1500" i="1" dirty="0"/>
          </a:p>
          <a:p>
            <a:endParaRPr lang="en-US" sz="1200" i="1" dirty="0"/>
          </a:p>
          <a:p>
            <a:r>
              <a:rPr lang="en-US" sz="1200" i="1" dirty="0"/>
              <a:t>For more specific information as well as information about our improvement areas, please see the </a:t>
            </a:r>
            <a:r>
              <a:rPr lang="en-US" sz="1200" i="1" dirty="0">
                <a:hlinkClick r:id="rId5"/>
              </a:rPr>
              <a:t>Code of Interdependence</a:t>
            </a:r>
            <a:r>
              <a:rPr lang="en-US" sz="1200" i="1" dirty="0"/>
              <a:t> </a:t>
            </a:r>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1026" name="Picture 2" descr="Visa källbilden">
            <a:extLst>
              <a:ext uri="{FF2B5EF4-FFF2-40B4-BE49-F238E27FC236}">
                <a16:creationId xmlns:a16="http://schemas.microsoft.com/office/drawing/2014/main" id="{9B6986F2-BBCA-42FE-A7ED-77D2DE747B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474" y="2727761"/>
            <a:ext cx="1454822" cy="1371965"/>
          </a:xfrm>
          <a:prstGeom prst="rect">
            <a:avLst/>
          </a:prstGeom>
          <a:noFill/>
          <a:extLst>
            <a:ext uri="{909E8E84-426E-40DD-AFC4-6F175D3DCCD1}">
              <a14:hiddenFill xmlns:a14="http://schemas.microsoft.com/office/drawing/2010/main">
                <a:solidFill>
                  <a:srgbClr val="FFFFFF"/>
                </a:solidFill>
              </a14:hiddenFill>
            </a:ext>
          </a:extLst>
        </p:spPr>
      </p:pic>
      <p:pic>
        <p:nvPicPr>
          <p:cNvPr id="8" name="Ljud 7">
            <a:hlinkClick r:id="" action="ppaction://media"/>
            <a:extLst>
              <a:ext uri="{FF2B5EF4-FFF2-40B4-BE49-F238E27FC236}">
                <a16:creationId xmlns:a16="http://schemas.microsoft.com/office/drawing/2014/main" id="{AC415F42-F334-4260-8C10-EF1DEA8AB6B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572996758"/>
      </p:ext>
    </p:extLst>
  </p:cSld>
  <p:clrMapOvr>
    <a:masterClrMapping/>
  </p:clrMapOvr>
  <mc:AlternateContent xmlns:mc="http://schemas.openxmlformats.org/markup-compatibility/2006">
    <mc:Choice xmlns:p14="http://schemas.microsoft.com/office/powerpoint/2010/main" Requires="p14">
      <p:transition spd="slow" p14:dur="2000" advTm="51195"/>
    </mc:Choice>
    <mc:Fallback>
      <p:transition spd="slow" advTm="51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8:</a:t>
            </a:r>
            <a:r>
              <a:rPr lang="sv-SE" sz="1800" i="1" dirty="0"/>
              <a:t>continued</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481330" y="990600"/>
            <a:ext cx="6088270" cy="3508292"/>
          </a:xfrm>
        </p:spPr>
        <p:txBody>
          <a:bodyPr>
            <a:normAutofit fontScale="70000" lnSpcReduction="20000"/>
          </a:bodyPr>
          <a:lstStyle/>
          <a:p>
            <a:endParaRPr lang="en-US" i="1" dirty="0"/>
          </a:p>
          <a:p>
            <a:pPr marL="342900" indent="-342900">
              <a:buFont typeface="Arial" panose="020B0604020202020204" pitchFamily="34" charset="0"/>
              <a:buChar char="•"/>
            </a:pPr>
            <a:r>
              <a:rPr lang="en-US" dirty="0"/>
              <a:t>Workers protection, occupational health and safety, emergency plans. Prohibition of “modern slavery” (incl human trafficking)</a:t>
            </a:r>
            <a:br>
              <a:rPr lang="en-US" dirty="0"/>
            </a:br>
            <a:endParaRPr lang="en-US" dirty="0"/>
          </a:p>
          <a:p>
            <a:pPr marL="342900" indent="-342900">
              <a:buFont typeface="Arial" panose="020B0604020202020204" pitchFamily="34" charset="0"/>
              <a:buChar char="•"/>
            </a:pPr>
            <a:r>
              <a:rPr lang="en-US" dirty="0"/>
              <a:t>Freedom of association (forming and joining labor unions, communicate with management etc.)</a:t>
            </a:r>
            <a:br>
              <a:rPr lang="en-US" dirty="0"/>
            </a:br>
            <a:endParaRPr lang="en-US" dirty="0"/>
          </a:p>
          <a:p>
            <a:pPr marL="342900" indent="-342900">
              <a:buFont typeface="Arial" panose="020B0604020202020204" pitchFamily="34" charset="0"/>
              <a:buChar char="•"/>
            </a:pPr>
            <a:r>
              <a:rPr lang="en-US" dirty="0"/>
              <a:t>Implementation of system or processes for risk management and business continuity</a:t>
            </a:r>
            <a:br>
              <a:rPr lang="en-US" dirty="0"/>
            </a:br>
            <a:endParaRPr lang="en-US" dirty="0"/>
          </a:p>
          <a:p>
            <a:pPr marL="342900" indent="-342900">
              <a:buFont typeface="Arial" panose="020B0604020202020204" pitchFamily="34" charset="0"/>
              <a:buChar char="•"/>
            </a:pPr>
            <a:r>
              <a:rPr lang="en-US" dirty="0"/>
              <a:t>Process safety (e.g. to prevent catastrophic releases of chemicals)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endParaRPr lang="en-US" sz="1400" i="1" dirty="0"/>
          </a:p>
          <a:p>
            <a:endParaRPr lang="en-US" sz="1400" i="1" dirty="0"/>
          </a:p>
          <a:p>
            <a:endParaRPr lang="en-US" sz="1400" i="1" dirty="0"/>
          </a:p>
          <a:p>
            <a:r>
              <a:rPr lang="en-US" sz="1600" i="1" dirty="0"/>
              <a:t>For more specific information as well as information about our improvement areas, please see the </a:t>
            </a:r>
            <a:r>
              <a:rPr lang="en-US" sz="1600" i="1" dirty="0">
                <a:hlinkClick r:id="rId5"/>
              </a:rPr>
              <a:t>Code of Interdependence </a:t>
            </a:r>
            <a:endParaRPr lang="en-US" sz="16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1026" name="Picture 2" descr="Visa källbilden">
            <a:extLst>
              <a:ext uri="{FF2B5EF4-FFF2-40B4-BE49-F238E27FC236}">
                <a16:creationId xmlns:a16="http://schemas.microsoft.com/office/drawing/2014/main" id="{9B6986F2-BBCA-42FE-A7ED-77D2DE747B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474" y="2727762"/>
            <a:ext cx="1454822" cy="1317926"/>
          </a:xfrm>
          <a:prstGeom prst="rect">
            <a:avLst/>
          </a:prstGeom>
          <a:noFill/>
          <a:extLst>
            <a:ext uri="{909E8E84-426E-40DD-AFC4-6F175D3DCCD1}">
              <a14:hiddenFill xmlns:a14="http://schemas.microsoft.com/office/drawing/2010/main">
                <a:solidFill>
                  <a:srgbClr val="FFFFFF"/>
                </a:solidFill>
              </a14:hiddenFill>
            </a:ext>
          </a:extLst>
        </p:spPr>
      </p:pic>
      <p:pic>
        <p:nvPicPr>
          <p:cNvPr id="5" name="Ljud 4">
            <a:hlinkClick r:id="" action="ppaction://media"/>
            <a:extLst>
              <a:ext uri="{FF2B5EF4-FFF2-40B4-BE49-F238E27FC236}">
                <a16:creationId xmlns:a16="http://schemas.microsoft.com/office/drawing/2014/main" id="{3F32F405-7241-42AF-A1E3-1F2D7B0CCD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210287123"/>
      </p:ext>
    </p:extLst>
  </p:cSld>
  <p:clrMapOvr>
    <a:masterClrMapping/>
  </p:clrMapOvr>
  <mc:AlternateContent xmlns:mc="http://schemas.openxmlformats.org/markup-compatibility/2006">
    <mc:Choice xmlns:p14="http://schemas.microsoft.com/office/powerpoint/2010/main" Requires="p14">
      <p:transition spd="slow" p14:dur="2000" advTm="46212"/>
    </mc:Choice>
    <mc:Fallback>
      <p:transition spd="slow" advTm="46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9: Industry, innovation and </a:t>
            </a:r>
            <a:r>
              <a:rPr lang="sv-SE" sz="1800" dirty="0" err="1"/>
              <a:t>infrastructure</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481330" y="990600"/>
            <a:ext cx="6088270" cy="3508292"/>
          </a:xfrm>
        </p:spPr>
        <p:txBody>
          <a:bodyPr>
            <a:normAutofit/>
          </a:bodyPr>
          <a:lstStyle/>
          <a:p>
            <a:r>
              <a:rPr lang="en-US" i="1" dirty="0"/>
              <a:t> </a:t>
            </a:r>
            <a:r>
              <a:rPr lang="en-US" sz="1400" i="1" dirty="0"/>
              <a:t>We expect, from ourselves and from our partners:</a:t>
            </a:r>
            <a:br>
              <a:rPr lang="en-US" sz="1400" i="1" dirty="0"/>
            </a:br>
            <a:endParaRPr lang="en-US" sz="1400" i="1" dirty="0"/>
          </a:p>
          <a:p>
            <a:pPr marL="342900" indent="-342900">
              <a:buFont typeface="Arial" panose="020B0604020202020204" pitchFamily="34" charset="0"/>
              <a:buChar char="•"/>
            </a:pPr>
            <a:r>
              <a:rPr lang="en-US" sz="1400" dirty="0"/>
              <a:t>scientific research and the development of technological capabilities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endParaRPr lang="en-US" i="1" dirty="0"/>
          </a:p>
          <a:p>
            <a:endParaRPr lang="en-US" i="1" dirty="0"/>
          </a:p>
          <a:p>
            <a:endParaRPr lang="en-US" i="1" dirty="0"/>
          </a:p>
          <a:p>
            <a:r>
              <a:rPr lang="en-US" sz="1100" i="1" dirty="0"/>
              <a:t>For more specific information as well as information about our improvement areas, please see the </a:t>
            </a:r>
            <a:r>
              <a:rPr lang="en-US" sz="1100" i="1" dirty="0">
                <a:hlinkClick r:id="rId5"/>
              </a:rPr>
              <a:t>Code of Interdependence </a:t>
            </a:r>
            <a:endParaRPr lang="en-US" sz="11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2052" name="Picture 4" descr="Visa källbilden">
            <a:extLst>
              <a:ext uri="{FF2B5EF4-FFF2-40B4-BE49-F238E27FC236}">
                <a16:creationId xmlns:a16="http://schemas.microsoft.com/office/drawing/2014/main" id="{792E76AE-FDBB-4437-95E5-EA604399C3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117" y="2687391"/>
            <a:ext cx="1425139" cy="1425139"/>
          </a:xfrm>
          <a:prstGeom prst="rect">
            <a:avLst/>
          </a:prstGeom>
          <a:noFill/>
          <a:extLst>
            <a:ext uri="{909E8E84-426E-40DD-AFC4-6F175D3DCCD1}">
              <a14:hiddenFill xmlns:a14="http://schemas.microsoft.com/office/drawing/2010/main">
                <a:solidFill>
                  <a:srgbClr val="FFFFFF"/>
                </a:solidFill>
              </a14:hiddenFill>
            </a:ext>
          </a:extLst>
        </p:spPr>
      </p:pic>
      <p:pic>
        <p:nvPicPr>
          <p:cNvPr id="5" name="Ljud 4">
            <a:hlinkClick r:id="" action="ppaction://media"/>
            <a:extLst>
              <a:ext uri="{FF2B5EF4-FFF2-40B4-BE49-F238E27FC236}">
                <a16:creationId xmlns:a16="http://schemas.microsoft.com/office/drawing/2014/main" id="{E4E2F375-1202-486D-9D38-90D0C00486C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551425037"/>
      </p:ext>
    </p:extLst>
  </p:cSld>
  <p:clrMapOvr>
    <a:masterClrMapping/>
  </p:clrMapOvr>
  <mc:AlternateContent xmlns:mc="http://schemas.openxmlformats.org/markup-compatibility/2006">
    <mc:Choice xmlns:p14="http://schemas.microsoft.com/office/powerpoint/2010/main" Requires="p14">
      <p:transition spd="slow" p14:dur="2000" advTm="12016"/>
    </mc:Choice>
    <mc:Fallback>
      <p:transition spd="slow" advTm="12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10: </a:t>
            </a:r>
            <a:r>
              <a:rPr lang="sv-SE" sz="1800" dirty="0" err="1"/>
              <a:t>Reduced</a:t>
            </a:r>
            <a:r>
              <a:rPr lang="sv-SE" sz="1800" dirty="0"/>
              <a:t> </a:t>
            </a:r>
            <a:r>
              <a:rPr lang="sv-SE" sz="1800" dirty="0" err="1"/>
              <a:t>Inequalities</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481330" y="990600"/>
            <a:ext cx="6088270" cy="3508292"/>
          </a:xfrm>
        </p:spPr>
        <p:txBody>
          <a:bodyPr>
            <a:normAutofit fontScale="40000" lnSpcReduction="20000"/>
          </a:bodyPr>
          <a:lstStyle/>
          <a:p>
            <a:r>
              <a:rPr lang="en-US" sz="3400" i="1" dirty="0"/>
              <a:t> We expect, from ourselves and from our partners:</a:t>
            </a:r>
          </a:p>
          <a:p>
            <a:endParaRPr lang="en-US" sz="3400" i="1" dirty="0"/>
          </a:p>
          <a:p>
            <a:pPr marL="342900" indent="-342900">
              <a:buFont typeface="Arial" panose="020B0604020202020204" pitchFamily="34" charset="0"/>
              <a:buChar char="•"/>
            </a:pPr>
            <a:r>
              <a:rPr lang="en-US" sz="3400" dirty="0"/>
              <a:t>Inclusion and diversity policies as well as implementation of programs to support inclusion in the workplace, from a cultural, capacity building and human relationship point of view</a:t>
            </a:r>
          </a:p>
          <a:p>
            <a:pPr marL="342900" indent="-342900">
              <a:buFont typeface="Arial" panose="020B0604020202020204" pitchFamily="34" charset="0"/>
              <a:buChar char="•"/>
            </a:pPr>
            <a:r>
              <a:rPr lang="en-US" sz="3400" dirty="0"/>
              <a:t>That we ensure equal opportunities and non-discrimination. We shall apply freedom from discrimination and equal opportunities to all stages, from the recruitment process, to working conditions, remuneration, professional development, promotion, contract termination and reporting of issues. All decision regarding the professional status of an employee should be based on ability, merit and performance. </a:t>
            </a:r>
          </a:p>
          <a:p>
            <a:pPr marL="342900" indent="-342900">
              <a:buFont typeface="Arial" panose="020B0604020202020204" pitchFamily="34" charset="0"/>
              <a:buChar char="•"/>
            </a:pPr>
            <a:r>
              <a:rPr lang="en-US" sz="3400" dirty="0"/>
              <a:t>We shall investigate complaints with a formal unbiased and fair process and take corrective action if needed. </a:t>
            </a:r>
          </a:p>
          <a:p>
            <a:pPr marL="342900" indent="-34290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r>
              <a:rPr lang="en-US" sz="2800" i="1" dirty="0"/>
              <a:t>For more specific information as well as information about our improvement areas, please see the </a:t>
            </a:r>
            <a:r>
              <a:rPr lang="en-US" sz="2800" i="1" dirty="0">
                <a:hlinkClick r:id="rId5"/>
              </a:rPr>
              <a:t>Code of Interdependence </a:t>
            </a:r>
            <a:endParaRPr lang="en-US" sz="28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7" name="Platshållare för innehåll 6" descr="En bild som visar ritning&#10;&#10;Automatiskt genererad beskrivning">
            <a:extLst>
              <a:ext uri="{FF2B5EF4-FFF2-40B4-BE49-F238E27FC236}">
                <a16:creationId xmlns:a16="http://schemas.microsoft.com/office/drawing/2014/main" id="{517EC96B-3E6D-4CB7-B12E-85AF5F169762}"/>
              </a:ext>
            </a:extLst>
          </p:cNvPr>
          <p:cNvPicPr>
            <a:picLocks noChangeAspect="1"/>
          </p:cNvPicPr>
          <p:nvPr/>
        </p:nvPicPr>
        <p:blipFill>
          <a:blip r:embed="rId7"/>
          <a:stretch>
            <a:fillRect/>
          </a:stretch>
        </p:blipFill>
        <p:spPr>
          <a:xfrm>
            <a:off x="534591" y="2824401"/>
            <a:ext cx="1418705" cy="1418705"/>
          </a:xfrm>
          <a:prstGeom prst="rect">
            <a:avLst/>
          </a:prstGeom>
        </p:spPr>
      </p:pic>
      <p:pic>
        <p:nvPicPr>
          <p:cNvPr id="10" name="Ljud 9">
            <a:hlinkClick r:id="" action="ppaction://media"/>
            <a:extLst>
              <a:ext uri="{FF2B5EF4-FFF2-40B4-BE49-F238E27FC236}">
                <a16:creationId xmlns:a16="http://schemas.microsoft.com/office/drawing/2014/main" id="{3C3B3E25-F9AE-4F91-8934-24565EE3625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629065861"/>
      </p:ext>
    </p:extLst>
  </p:cSld>
  <p:clrMapOvr>
    <a:masterClrMapping/>
  </p:clrMapOvr>
  <mc:AlternateContent xmlns:mc="http://schemas.openxmlformats.org/markup-compatibility/2006">
    <mc:Choice xmlns:p14="http://schemas.microsoft.com/office/powerpoint/2010/main" Requires="p14">
      <p:transition spd="slow" p14:dur="2000" advTm="50860"/>
    </mc:Choice>
    <mc:Fallback>
      <p:transition spd="slow" advTm="50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Chiesi">
  <a:themeElements>
    <a:clrScheme name="Personalizzato 1">
      <a:dk1>
        <a:srgbClr val="000000"/>
      </a:dk1>
      <a:lt1>
        <a:sysClr val="window" lastClr="FFFFFF"/>
      </a:lt1>
      <a:dk2>
        <a:srgbClr val="004D71"/>
      </a:dk2>
      <a:lt2>
        <a:srgbClr val="DADFE1"/>
      </a:lt2>
      <a:accent1>
        <a:srgbClr val="0069A6"/>
      </a:accent1>
      <a:accent2>
        <a:srgbClr val="DADFE1"/>
      </a:accent2>
      <a:accent3>
        <a:srgbClr val="57C8E7"/>
      </a:accent3>
      <a:accent4>
        <a:srgbClr val="DC5F13"/>
      </a:accent4>
      <a:accent5>
        <a:srgbClr val="00AF41"/>
      </a:accent5>
      <a:accent6>
        <a:srgbClr val="FFD923"/>
      </a:accent6>
      <a:hlink>
        <a:srgbClr val="10B3FF"/>
      </a:hlink>
      <a:folHlink>
        <a:srgbClr val="60CCFF"/>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ntaggio">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dirty="0" smtClean="0"/>
        </a:defPPr>
      </a:lstStyle>
      <a:style>
        <a:lnRef idx="0">
          <a:scrgbClr r="0" g="0" b="0"/>
        </a:lnRef>
        <a:fillRef idx="0">
          <a:scrgbClr r="0" g="0" b="0"/>
        </a:fillRef>
        <a:effectRef idx="0">
          <a:scrgbClr r="0" g="0" b="0"/>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b" anchorCtr="0">
        <a:noAutofit/>
      </a:bodyPr>
      <a:lstStyle>
        <a:defPPr>
          <a:defRPr sz="1100" b="0" dirty="0" smtClean="0">
            <a:solidFill>
              <a:schemeClr val="tx1"/>
            </a:solidFill>
          </a:defRPr>
        </a:defPPr>
      </a:lstStyle>
    </a:tx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4E70DA3D94B34496499BF9474BB3A5" ma:contentTypeVersion="4" ma:contentTypeDescription="Create a new document." ma:contentTypeScope="" ma:versionID="259b621b5ef05d10dcf0acd1a95817bc">
  <xsd:schema xmlns:xsd="http://www.w3.org/2001/XMLSchema" xmlns:xs="http://www.w3.org/2001/XMLSchema" xmlns:p="http://schemas.microsoft.com/office/2006/metadata/properties" xmlns:ns2="ad612414-c8a5-4b7a-8ac1-5b937b65bb01" targetNamespace="http://schemas.microsoft.com/office/2006/metadata/properties" ma:root="true" ma:fieldsID="d2db5d6f4fbb68a70a21342419499b85" ns2:_="">
    <xsd:import namespace="ad612414-c8a5-4b7a-8ac1-5b937b65bb0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612414-c8a5-4b7a-8ac1-5b937b65bb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3F7FFA-8485-4BE2-A01C-D601E217B8A6}">
  <ds:schemaRefs>
    <ds:schemaRef ds:uri="http://schemas.microsoft.com/sharepoint/v3/contenttype/forms"/>
  </ds:schemaRefs>
</ds:datastoreItem>
</file>

<file path=customXml/itemProps2.xml><?xml version="1.0" encoding="utf-8"?>
<ds:datastoreItem xmlns:ds="http://schemas.openxmlformats.org/officeDocument/2006/customXml" ds:itemID="{2A34EECE-525F-489F-81E0-FDAD83BAD847}">
  <ds:schemaRefs>
    <ds:schemaRef ds:uri="http://schemas.microsoft.com/office/infopath/2007/PartnerControls"/>
    <ds:schemaRef ds:uri="http://www.w3.org/XML/1998/namespace"/>
    <ds:schemaRef ds:uri="http://schemas.microsoft.com/office/2006/metadata/properties"/>
    <ds:schemaRef ds:uri="http://purl.org/dc/terms/"/>
    <ds:schemaRef ds:uri="http://purl.org/dc/dcmitype/"/>
    <ds:schemaRef ds:uri="http://schemas.microsoft.com/office/2006/documentManagement/types"/>
    <ds:schemaRef ds:uri="http://schemas.openxmlformats.org/package/2006/metadata/core-properties"/>
    <ds:schemaRef ds:uri="ad612414-c8a5-4b7a-8ac1-5b937b65bb01"/>
    <ds:schemaRef ds:uri="http://purl.org/dc/elements/1.1/"/>
  </ds:schemaRefs>
</ds:datastoreItem>
</file>

<file path=customXml/itemProps3.xml><?xml version="1.0" encoding="utf-8"?>
<ds:datastoreItem xmlns:ds="http://schemas.openxmlformats.org/officeDocument/2006/customXml" ds:itemID="{48B07DDA-F2C0-4BE2-A6C5-712C1A8B0D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612414-c8a5-4b7a-8ac1-5b937b65bb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7141</TotalTime>
  <Words>3403</Words>
  <Application>Microsoft Office PowerPoint</Application>
  <PresentationFormat>Bildspel på skärmen (16:9)</PresentationFormat>
  <Paragraphs>265</Paragraphs>
  <Slides>19</Slides>
  <Notes>18</Notes>
  <HiddenSlides>2</HiddenSlides>
  <MMClips>17</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19</vt:i4>
      </vt:variant>
    </vt:vector>
  </HeadingPairs>
  <TitlesOfParts>
    <vt:vector size="24" baseType="lpstr">
      <vt:lpstr>Arial</vt:lpstr>
      <vt:lpstr>Arial Black</vt:lpstr>
      <vt:lpstr>Calibri</vt:lpstr>
      <vt:lpstr>Wingdings</vt:lpstr>
      <vt:lpstr>Chiesi</vt:lpstr>
      <vt:lpstr>Code of Interdependence</vt:lpstr>
      <vt:lpstr>A Code on Sustainability for Chiesi and its Partners</vt:lpstr>
      <vt:lpstr>Code of Interdependence</vt:lpstr>
      <vt:lpstr>Chiesi Sustainability Vision</vt:lpstr>
      <vt:lpstr>We support Goal 3: Good Health and Well-being</vt:lpstr>
      <vt:lpstr>We support Goal 8: Decent work and economic growth </vt:lpstr>
      <vt:lpstr>We support Goal 8:continued</vt:lpstr>
      <vt:lpstr>We support Goal 9: Industry, innovation and infrastructure</vt:lpstr>
      <vt:lpstr>We support Goal 10: Reduced Inequalities</vt:lpstr>
      <vt:lpstr>We support Goal 12: Responsible consumption and production</vt:lpstr>
      <vt:lpstr>We support Goal 12: Responsible consumption and production</vt:lpstr>
      <vt:lpstr>We support Goal 13: Climate Action</vt:lpstr>
      <vt:lpstr>We support Goal 15: Life on Land</vt:lpstr>
      <vt:lpstr>We support Goal 16: Peace, Justice and strong institutions</vt:lpstr>
      <vt:lpstr>We support Goal 16: Peace, Justice and strong institutions</vt:lpstr>
      <vt:lpstr>We support Goal 17: Partnerships for the Goals</vt:lpstr>
      <vt:lpstr>Conclusion</vt:lpstr>
      <vt:lpstr>PowerPoint-presentation</vt:lpstr>
      <vt:lpstr>A call for 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Chiesi Nordic and our 10 Sustainability Paths</dc:title>
  <dc:creator>David Wiking</dc:creator>
  <cp:lastModifiedBy>CALLERT Eva</cp:lastModifiedBy>
  <cp:revision>66</cp:revision>
  <dcterms:created xsi:type="dcterms:W3CDTF">2020-07-13T13:00:26Z</dcterms:created>
  <dcterms:modified xsi:type="dcterms:W3CDTF">2020-12-01T14:30:26Z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0x010100924E70DA3D94B34496499BF9474BB3A5</vt:lpwstr>
  </property>
</Properties>
</file>